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5"/>
  </p:notesMasterIdLst>
  <p:sldIdLst>
    <p:sldId id="256" r:id="rId2"/>
    <p:sldId id="257" r:id="rId3"/>
    <p:sldId id="348" r:id="rId4"/>
    <p:sldId id="349" r:id="rId5"/>
    <p:sldId id="263" r:id="rId6"/>
    <p:sldId id="347" r:id="rId7"/>
    <p:sldId id="258" r:id="rId8"/>
    <p:sldId id="260" r:id="rId9"/>
    <p:sldId id="261" r:id="rId10"/>
    <p:sldId id="350" r:id="rId11"/>
    <p:sldId id="262" r:id="rId12"/>
    <p:sldId id="264" r:id="rId13"/>
    <p:sldId id="265" r:id="rId14"/>
    <p:sldId id="266" r:id="rId15"/>
    <p:sldId id="267" r:id="rId16"/>
    <p:sldId id="268" r:id="rId17"/>
    <p:sldId id="269" r:id="rId18"/>
    <p:sldId id="351" r:id="rId19"/>
    <p:sldId id="270" r:id="rId20"/>
    <p:sldId id="271" r:id="rId21"/>
    <p:sldId id="272" r:id="rId22"/>
    <p:sldId id="273" r:id="rId23"/>
    <p:sldId id="274" r:id="rId24"/>
    <p:sldId id="275" r:id="rId25"/>
    <p:sldId id="276" r:id="rId26"/>
    <p:sldId id="277" r:id="rId27"/>
    <p:sldId id="278" r:id="rId28"/>
    <p:sldId id="352" r:id="rId29"/>
    <p:sldId id="279" r:id="rId30"/>
    <p:sldId id="280" r:id="rId31"/>
    <p:sldId id="281" r:id="rId32"/>
    <p:sldId id="282" r:id="rId33"/>
    <p:sldId id="283" r:id="rId34"/>
    <p:sldId id="284" r:id="rId35"/>
    <p:sldId id="285" r:id="rId36"/>
    <p:sldId id="286" r:id="rId37"/>
    <p:sldId id="287" r:id="rId38"/>
    <p:sldId id="288" r:id="rId39"/>
    <p:sldId id="353" r:id="rId40"/>
    <p:sldId id="289" r:id="rId41"/>
    <p:sldId id="290" r:id="rId42"/>
    <p:sldId id="291" r:id="rId43"/>
    <p:sldId id="292" r:id="rId44"/>
    <p:sldId id="293" r:id="rId45"/>
    <p:sldId id="295" r:id="rId46"/>
    <p:sldId id="296" r:id="rId47"/>
    <p:sldId id="297" r:id="rId48"/>
    <p:sldId id="294" r:id="rId49"/>
    <p:sldId id="298" r:id="rId50"/>
    <p:sldId id="303" r:id="rId51"/>
    <p:sldId id="305" r:id="rId52"/>
    <p:sldId id="306" r:id="rId53"/>
    <p:sldId id="307" r:id="rId54"/>
    <p:sldId id="308" r:id="rId55"/>
    <p:sldId id="304" r:id="rId56"/>
    <p:sldId id="309" r:id="rId57"/>
    <p:sldId id="321" r:id="rId58"/>
    <p:sldId id="322" r:id="rId59"/>
    <p:sldId id="310" r:id="rId60"/>
    <p:sldId id="311" r:id="rId61"/>
    <p:sldId id="312" r:id="rId62"/>
    <p:sldId id="363" r:id="rId63"/>
    <p:sldId id="354" r:id="rId64"/>
    <p:sldId id="355" r:id="rId65"/>
    <p:sldId id="356" r:id="rId66"/>
    <p:sldId id="357" r:id="rId67"/>
    <p:sldId id="358" r:id="rId68"/>
    <p:sldId id="359" r:id="rId69"/>
    <p:sldId id="360" r:id="rId70"/>
    <p:sldId id="361" r:id="rId71"/>
    <p:sldId id="362" r:id="rId72"/>
    <p:sldId id="317" r:id="rId73"/>
    <p:sldId id="318" r:id="rId74"/>
    <p:sldId id="319" r:id="rId75"/>
    <p:sldId id="313" r:id="rId76"/>
    <p:sldId id="314" r:id="rId77"/>
    <p:sldId id="315" r:id="rId78"/>
    <p:sldId id="316" r:id="rId79"/>
    <p:sldId id="320" r:id="rId80"/>
    <p:sldId id="323" r:id="rId81"/>
    <p:sldId id="324" r:id="rId82"/>
    <p:sldId id="325" r:id="rId83"/>
    <p:sldId id="326" r:id="rId84"/>
    <p:sldId id="327" r:id="rId85"/>
    <p:sldId id="328" r:id="rId86"/>
    <p:sldId id="329" r:id="rId87"/>
    <p:sldId id="330" r:id="rId88"/>
    <p:sldId id="331" r:id="rId89"/>
    <p:sldId id="332" r:id="rId90"/>
    <p:sldId id="333" r:id="rId91"/>
    <p:sldId id="334" r:id="rId92"/>
    <p:sldId id="335" r:id="rId93"/>
    <p:sldId id="336" r:id="rId94"/>
    <p:sldId id="337" r:id="rId95"/>
    <p:sldId id="338" r:id="rId96"/>
    <p:sldId id="339" r:id="rId97"/>
    <p:sldId id="340" r:id="rId98"/>
    <p:sldId id="341" r:id="rId99"/>
    <p:sldId id="342" r:id="rId100"/>
    <p:sldId id="343" r:id="rId101"/>
    <p:sldId id="344" r:id="rId102"/>
    <p:sldId id="345" r:id="rId103"/>
    <p:sldId id="346" r:id="rId10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09AB2A-6CAB-4FA0-B29F-58C09F7F0B77}" type="datetimeFigureOut">
              <a:rPr lang="en-IN" smtClean="0"/>
              <a:t>28-08-2024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A19D77-A138-42FD-8240-223A8C584AF5}" type="slidenum">
              <a:rPr lang="en-IN" smtClean="0"/>
              <a:t>‹#›</a:t>
            </a:fld>
            <a:endParaRPr lang="en-IN"/>
          </a:p>
        </p:txBody>
      </p:sp>
    </p:spTree>
    <p:extLst>
      <p:ext uri="{BB962C8B-B14F-4D97-AF65-F5344CB8AC3E}">
        <p14:creationId xmlns:p14="http://schemas.microsoft.com/office/powerpoint/2010/main" val="3478648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BA19D77-A138-42FD-8240-223A8C584AF5}" type="slidenum">
              <a:rPr lang="en-IN" smtClean="0"/>
              <a:t>94</a:t>
            </a:fld>
            <a:endParaRPr lang="en-IN"/>
          </a:p>
        </p:txBody>
      </p:sp>
    </p:spTree>
    <p:extLst>
      <p:ext uri="{BB962C8B-B14F-4D97-AF65-F5344CB8AC3E}">
        <p14:creationId xmlns:p14="http://schemas.microsoft.com/office/powerpoint/2010/main" val="23108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95CE40D-155A-4307-B53C-891332ABCF26}" type="datetimeFigureOut">
              <a:rPr lang="en-IN" smtClean="0"/>
              <a:t>28-08-2024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12BF0F3-3253-4324-9D10-AC3FC31BFBB0}" type="slidenum">
              <a:rPr lang="en-IN" smtClean="0"/>
              <a:t>‹#›</a:t>
            </a:fld>
            <a:endParaRPr lang="en-IN"/>
          </a:p>
        </p:txBody>
      </p:sp>
    </p:spTree>
    <p:extLst>
      <p:ext uri="{BB962C8B-B14F-4D97-AF65-F5344CB8AC3E}">
        <p14:creationId xmlns:p14="http://schemas.microsoft.com/office/powerpoint/2010/main" val="3834818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95CE40D-155A-4307-B53C-891332ABCF26}" type="datetimeFigureOut">
              <a:rPr lang="en-IN" smtClean="0"/>
              <a:t>28-08-2024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12BF0F3-3253-4324-9D10-AC3FC31BFBB0}" type="slidenum">
              <a:rPr lang="en-IN" smtClean="0"/>
              <a:t>‹#›</a:t>
            </a:fld>
            <a:endParaRPr lang="en-IN"/>
          </a:p>
        </p:txBody>
      </p:sp>
    </p:spTree>
    <p:extLst>
      <p:ext uri="{BB962C8B-B14F-4D97-AF65-F5344CB8AC3E}">
        <p14:creationId xmlns:p14="http://schemas.microsoft.com/office/powerpoint/2010/main" val="2181234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95CE40D-155A-4307-B53C-891332ABCF26}" type="datetimeFigureOut">
              <a:rPr lang="en-IN" smtClean="0"/>
              <a:t>28-08-2024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12BF0F3-3253-4324-9D10-AC3FC31BFBB0}" type="slidenum">
              <a:rPr lang="en-IN" smtClean="0"/>
              <a:t>‹#›</a:t>
            </a:fld>
            <a:endParaRPr lang="en-IN"/>
          </a:p>
        </p:txBody>
      </p:sp>
    </p:spTree>
    <p:extLst>
      <p:ext uri="{BB962C8B-B14F-4D97-AF65-F5344CB8AC3E}">
        <p14:creationId xmlns:p14="http://schemas.microsoft.com/office/powerpoint/2010/main" val="1443733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95CE40D-155A-4307-B53C-891332ABCF26}" type="datetimeFigureOut">
              <a:rPr lang="en-IN" smtClean="0"/>
              <a:t>28-08-2024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12BF0F3-3253-4324-9D10-AC3FC31BFBB0}" type="slidenum">
              <a:rPr lang="en-IN" smtClean="0"/>
              <a:t>‹#›</a:t>
            </a:fld>
            <a:endParaRPr lang="en-IN"/>
          </a:p>
        </p:txBody>
      </p:sp>
    </p:spTree>
    <p:extLst>
      <p:ext uri="{BB962C8B-B14F-4D97-AF65-F5344CB8AC3E}">
        <p14:creationId xmlns:p14="http://schemas.microsoft.com/office/powerpoint/2010/main" val="413175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5CE40D-155A-4307-B53C-891332ABCF26}" type="datetimeFigureOut">
              <a:rPr lang="en-IN" smtClean="0"/>
              <a:t>28-08-2024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12BF0F3-3253-4324-9D10-AC3FC31BFBB0}" type="slidenum">
              <a:rPr lang="en-IN" smtClean="0"/>
              <a:t>‹#›</a:t>
            </a:fld>
            <a:endParaRPr lang="en-IN"/>
          </a:p>
        </p:txBody>
      </p:sp>
    </p:spTree>
    <p:extLst>
      <p:ext uri="{BB962C8B-B14F-4D97-AF65-F5344CB8AC3E}">
        <p14:creationId xmlns:p14="http://schemas.microsoft.com/office/powerpoint/2010/main" val="2943011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95CE40D-155A-4307-B53C-891332ABCF26}" type="datetimeFigureOut">
              <a:rPr lang="en-IN" smtClean="0"/>
              <a:t>28-08-2024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12BF0F3-3253-4324-9D10-AC3FC31BFBB0}" type="slidenum">
              <a:rPr lang="en-IN" smtClean="0"/>
              <a:t>‹#›</a:t>
            </a:fld>
            <a:endParaRPr lang="en-IN"/>
          </a:p>
        </p:txBody>
      </p:sp>
    </p:spTree>
    <p:extLst>
      <p:ext uri="{BB962C8B-B14F-4D97-AF65-F5344CB8AC3E}">
        <p14:creationId xmlns:p14="http://schemas.microsoft.com/office/powerpoint/2010/main" val="1170492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95CE40D-155A-4307-B53C-891332ABCF26}" type="datetimeFigureOut">
              <a:rPr lang="en-IN" smtClean="0"/>
              <a:t>28-08-2024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12BF0F3-3253-4324-9D10-AC3FC31BFBB0}" type="slidenum">
              <a:rPr lang="en-IN" smtClean="0"/>
              <a:t>‹#›</a:t>
            </a:fld>
            <a:endParaRPr lang="en-IN"/>
          </a:p>
        </p:txBody>
      </p:sp>
    </p:spTree>
    <p:extLst>
      <p:ext uri="{BB962C8B-B14F-4D97-AF65-F5344CB8AC3E}">
        <p14:creationId xmlns:p14="http://schemas.microsoft.com/office/powerpoint/2010/main" val="4238190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95CE40D-155A-4307-B53C-891332ABCF26}" type="datetimeFigureOut">
              <a:rPr lang="en-IN" smtClean="0"/>
              <a:t>28-08-2024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12BF0F3-3253-4324-9D10-AC3FC31BFBB0}" type="slidenum">
              <a:rPr lang="en-IN" smtClean="0"/>
              <a:t>‹#›</a:t>
            </a:fld>
            <a:endParaRPr lang="en-IN"/>
          </a:p>
        </p:txBody>
      </p:sp>
    </p:spTree>
    <p:extLst>
      <p:ext uri="{BB962C8B-B14F-4D97-AF65-F5344CB8AC3E}">
        <p14:creationId xmlns:p14="http://schemas.microsoft.com/office/powerpoint/2010/main" val="1341640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5CE40D-155A-4307-B53C-891332ABCF26}" type="datetimeFigureOut">
              <a:rPr lang="en-IN" smtClean="0"/>
              <a:t>28-08-2024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12BF0F3-3253-4324-9D10-AC3FC31BFBB0}" type="slidenum">
              <a:rPr lang="en-IN" smtClean="0"/>
              <a:t>‹#›</a:t>
            </a:fld>
            <a:endParaRPr lang="en-IN"/>
          </a:p>
        </p:txBody>
      </p:sp>
    </p:spTree>
    <p:extLst>
      <p:ext uri="{BB962C8B-B14F-4D97-AF65-F5344CB8AC3E}">
        <p14:creationId xmlns:p14="http://schemas.microsoft.com/office/powerpoint/2010/main" val="1195001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5CE40D-155A-4307-B53C-891332ABCF26}" type="datetimeFigureOut">
              <a:rPr lang="en-IN" smtClean="0"/>
              <a:t>28-08-2024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12BF0F3-3253-4324-9D10-AC3FC31BFBB0}" type="slidenum">
              <a:rPr lang="en-IN" smtClean="0"/>
              <a:t>‹#›</a:t>
            </a:fld>
            <a:endParaRPr lang="en-IN"/>
          </a:p>
        </p:txBody>
      </p:sp>
    </p:spTree>
    <p:extLst>
      <p:ext uri="{BB962C8B-B14F-4D97-AF65-F5344CB8AC3E}">
        <p14:creationId xmlns:p14="http://schemas.microsoft.com/office/powerpoint/2010/main" val="2522468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5CE40D-155A-4307-B53C-891332ABCF26}" type="datetimeFigureOut">
              <a:rPr lang="en-IN" smtClean="0"/>
              <a:t>28-08-2024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12BF0F3-3253-4324-9D10-AC3FC31BFBB0}" type="slidenum">
              <a:rPr lang="en-IN" smtClean="0"/>
              <a:t>‹#›</a:t>
            </a:fld>
            <a:endParaRPr lang="en-IN"/>
          </a:p>
        </p:txBody>
      </p:sp>
    </p:spTree>
    <p:extLst>
      <p:ext uri="{BB962C8B-B14F-4D97-AF65-F5344CB8AC3E}">
        <p14:creationId xmlns:p14="http://schemas.microsoft.com/office/powerpoint/2010/main" val="10688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5CE40D-155A-4307-B53C-891332ABCF26}" type="datetimeFigureOut">
              <a:rPr lang="en-IN" smtClean="0"/>
              <a:t>28-08-2024</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2BF0F3-3253-4324-9D10-AC3FC31BFBB0}" type="slidenum">
              <a:rPr lang="en-IN" smtClean="0"/>
              <a:t>‹#›</a:t>
            </a:fld>
            <a:endParaRPr lang="en-IN"/>
          </a:p>
        </p:txBody>
      </p:sp>
    </p:spTree>
    <p:extLst>
      <p:ext uri="{BB962C8B-B14F-4D97-AF65-F5344CB8AC3E}">
        <p14:creationId xmlns:p14="http://schemas.microsoft.com/office/powerpoint/2010/main" val="1163852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en.wikipedia.org/wiki/Coriolis_force"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hyperlink" Target="https://youtu.be/HDsUMqYuUm8" TargetMode="External"/><Relationship Id="rId2" Type="http://schemas.openxmlformats.org/officeDocument/2006/relationships/hyperlink" Target="https://youtu.be/NQ3Tj-tdQIk"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youtu.be/qSWm_nprfqE"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8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6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WIND ENERGY</a:t>
            </a:r>
            <a:endParaRPr lang="en-IN" b="1" dirty="0"/>
          </a:p>
        </p:txBody>
      </p:sp>
    </p:spTree>
    <p:extLst>
      <p:ext uri="{BB962C8B-B14F-4D97-AF65-F5344CB8AC3E}">
        <p14:creationId xmlns:p14="http://schemas.microsoft.com/office/powerpoint/2010/main" val="3455194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14401" y="354842"/>
            <a:ext cx="10222172" cy="6018661"/>
          </a:xfrm>
          <a:prstGeom prst="rect">
            <a:avLst/>
          </a:prstGeom>
        </p:spPr>
      </p:pic>
    </p:spTree>
    <p:extLst>
      <p:ext uri="{BB962C8B-B14F-4D97-AF65-F5344CB8AC3E}">
        <p14:creationId xmlns:p14="http://schemas.microsoft.com/office/powerpoint/2010/main" val="150721588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409434" y="639578"/>
            <a:ext cx="10713492" cy="4333875"/>
          </a:xfrm>
          <a:prstGeom prst="rect">
            <a:avLst/>
          </a:prstGeom>
        </p:spPr>
      </p:pic>
      <p:sp>
        <p:nvSpPr>
          <p:cNvPr id="3" name="Rectangle 2"/>
          <p:cNvSpPr/>
          <p:nvPr/>
        </p:nvSpPr>
        <p:spPr>
          <a:xfrm>
            <a:off x="1187355" y="5149226"/>
            <a:ext cx="9335069" cy="685059"/>
          </a:xfrm>
          <a:prstGeom prst="rect">
            <a:avLst/>
          </a:prstGeom>
        </p:spPr>
        <p:txBody>
          <a:bodyPr wrap="square">
            <a:spAutoFit/>
          </a:bodyPr>
          <a:lstStyle/>
          <a:p>
            <a:pPr algn="ctr">
              <a:lnSpc>
                <a:spcPct val="107000"/>
              </a:lnSpc>
              <a:spcAft>
                <a:spcPts val="975"/>
              </a:spcAft>
            </a:pPr>
            <a:r>
              <a:rPr lang="en-IN" dirty="0">
                <a:latin typeface="Times New Roman" panose="02020603050405020304" pitchFamily="18" charset="0"/>
                <a:ea typeface="Calibri" panose="020F0502020204030204" pitchFamily="34" charset="0"/>
                <a:cs typeface="Times New Roman" panose="02020603050405020304" pitchFamily="18" charset="0"/>
              </a:rPr>
              <a:t>Fig.: Wind turbine systems based on induction generator with capability of variable-speed operation: (a) Wound-Rotor, (b) Doubly-Fed, and (c) Brushless Doubly-Fed induction generators</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366036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4925" y="362750"/>
            <a:ext cx="11582400" cy="1064009"/>
          </a:xfrm>
          <a:prstGeom prst="rect">
            <a:avLst/>
          </a:prstGeom>
        </p:spPr>
        <p:txBody>
          <a:bodyPr wrap="square">
            <a:spAutoFit/>
          </a:bodyPr>
          <a:lstStyle/>
          <a:p>
            <a:pPr marL="342900" indent="-342900" algn="just">
              <a:lnSpc>
                <a:spcPct val="107000"/>
              </a:lnSpc>
              <a:spcAft>
                <a:spcPts val="975"/>
              </a:spcAft>
              <a:buFont typeface="Arial" panose="020B0604020202020204" pitchFamily="34" charset="0"/>
              <a:buChar char="•"/>
            </a:pPr>
            <a:r>
              <a:rPr lang="en-IN" sz="2000" dirty="0">
                <a:latin typeface="Times New Roman" panose="02020603050405020304" pitchFamily="18" charset="0"/>
                <a:ea typeface="Calibri" panose="020F0502020204030204" pitchFamily="34" charset="0"/>
                <a:cs typeface="Times New Roman" panose="02020603050405020304" pitchFamily="18" charset="0"/>
              </a:rPr>
              <a:t>With restructuring and technological changes in the utility sector, electric utilities have begun to include wind farms and PV parks in their resource mix. The issues the power industry must deal with in integration of these new power sources are the following: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41778" y="1792950"/>
            <a:ext cx="9494293" cy="2709460"/>
          </a:xfrm>
          <a:prstGeom prst="rect">
            <a:avLst/>
          </a:prstGeom>
        </p:spPr>
        <p:txBody>
          <a:bodyPr wrap="square">
            <a:spAutoFit/>
          </a:bodyPr>
          <a:lstStyle/>
          <a:p>
            <a:pPr algn="just">
              <a:lnSpc>
                <a:spcPct val="107000"/>
              </a:lnSpc>
              <a:spcAft>
                <a:spcPts val="975"/>
              </a:spcAft>
            </a:pPr>
            <a:r>
              <a:rPr lang="en-IN" dirty="0">
                <a:latin typeface="Times New Roman" panose="02020603050405020304" pitchFamily="18" charset="0"/>
                <a:ea typeface="Calibri" panose="020F0502020204030204" pitchFamily="34" charset="0"/>
                <a:cs typeface="Times New Roman" panose="02020603050405020304" pitchFamily="18" charset="0"/>
              </a:rPr>
              <a:t>• </a:t>
            </a:r>
            <a:r>
              <a:rPr lang="en-IN" sz="2000" dirty="0">
                <a:latin typeface="Times New Roman" panose="02020603050405020304" pitchFamily="18" charset="0"/>
                <a:ea typeface="Calibri" panose="020F0502020204030204" pitchFamily="34" charset="0"/>
                <a:cs typeface="Times New Roman" panose="02020603050405020304" pitchFamily="18" charset="0"/>
              </a:rPr>
              <a:t>Branch power flows and node voltages </a:t>
            </a:r>
          </a:p>
          <a:p>
            <a:pPr algn="just">
              <a:lnSpc>
                <a:spcPct val="107000"/>
              </a:lnSpc>
              <a:spcAft>
                <a:spcPts val="975"/>
              </a:spcAft>
            </a:pPr>
            <a:r>
              <a:rPr lang="en-IN" sz="2000" dirty="0">
                <a:latin typeface="Times New Roman" panose="02020603050405020304" pitchFamily="18" charset="0"/>
                <a:ea typeface="Calibri" panose="020F0502020204030204" pitchFamily="34" charset="0"/>
                <a:cs typeface="Times New Roman" panose="02020603050405020304" pitchFamily="18" charset="0"/>
              </a:rPr>
              <a:t>• Protection scheme and its ratings </a:t>
            </a:r>
          </a:p>
          <a:p>
            <a:pPr algn="just">
              <a:lnSpc>
                <a:spcPct val="107000"/>
              </a:lnSpc>
              <a:spcAft>
                <a:spcPts val="975"/>
              </a:spcAft>
            </a:pPr>
            <a:r>
              <a:rPr lang="en-IN" sz="2000" dirty="0">
                <a:latin typeface="Times New Roman" panose="02020603050405020304" pitchFamily="18" charset="0"/>
                <a:ea typeface="Calibri" panose="020F0502020204030204" pitchFamily="34" charset="0"/>
                <a:cs typeface="Times New Roman" panose="02020603050405020304" pitchFamily="18" charset="0"/>
              </a:rPr>
              <a:t>• Harmonic distortion and flicker </a:t>
            </a:r>
          </a:p>
          <a:p>
            <a:pPr algn="just">
              <a:lnSpc>
                <a:spcPct val="107000"/>
              </a:lnSpc>
              <a:spcAft>
                <a:spcPts val="975"/>
              </a:spcAft>
            </a:pPr>
            <a:r>
              <a:rPr lang="en-IN" sz="2000" dirty="0">
                <a:latin typeface="Times New Roman" panose="02020603050405020304" pitchFamily="18" charset="0"/>
                <a:ea typeface="Calibri" panose="020F0502020204030204" pitchFamily="34" charset="0"/>
                <a:cs typeface="Times New Roman" panose="02020603050405020304" pitchFamily="18" charset="0"/>
              </a:rPr>
              <a:t>• Power system dynamics and dynamic stability</a:t>
            </a:r>
          </a:p>
          <a:p>
            <a:pPr algn="just">
              <a:lnSpc>
                <a:spcPct val="107000"/>
              </a:lnSpc>
              <a:spcAft>
                <a:spcPts val="975"/>
              </a:spcAft>
            </a:pPr>
            <a:r>
              <a:rPr lang="en-IN" sz="2000" dirty="0">
                <a:latin typeface="Times New Roman" panose="02020603050405020304" pitchFamily="18" charset="0"/>
                <a:ea typeface="Calibri" panose="020F0502020204030204" pitchFamily="34" charset="0"/>
                <a:cs typeface="Times New Roman" panose="02020603050405020304" pitchFamily="18" charset="0"/>
              </a:rPr>
              <a:t> • Reactive power control and voltage control </a:t>
            </a:r>
          </a:p>
          <a:p>
            <a:pPr algn="just">
              <a:lnSpc>
                <a:spcPct val="107000"/>
              </a:lnSpc>
              <a:spcAft>
                <a:spcPts val="975"/>
              </a:spcAft>
            </a:pPr>
            <a:r>
              <a:rPr lang="en-IN" sz="2000" dirty="0">
                <a:latin typeface="Times New Roman" panose="02020603050405020304" pitchFamily="18" charset="0"/>
                <a:ea typeface="Calibri" panose="020F0502020204030204" pitchFamily="34" charset="0"/>
                <a:cs typeface="Times New Roman" panose="02020603050405020304" pitchFamily="18" charset="0"/>
              </a:rPr>
              <a:t>• Frequency control and load dispatch from conventional generators</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87420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3981" y="394692"/>
            <a:ext cx="11650639" cy="6247864"/>
          </a:xfrm>
          <a:prstGeom prst="rect">
            <a:avLst/>
          </a:prstGeom>
        </p:spPr>
        <p:txBody>
          <a:bodyPr wrap="square">
            <a:spAutoFit/>
          </a:bodyPr>
          <a:lstStyle/>
          <a:p>
            <a:pPr algn="just"/>
            <a:r>
              <a:rPr lang="en-US" sz="2000" dirty="0">
                <a:latin typeface="Times New Roman" panose="02020603050405020304" pitchFamily="18" charset="0"/>
                <a:cs typeface="Times New Roman" panose="02020603050405020304" pitchFamily="18" charset="0"/>
              </a:rPr>
              <a:t>Wind energy (and other forms of variable renewable energy like solar photovoltaic cells) has the following unique characteristics, and consequently, implications when connected to the grid: </a:t>
            </a:r>
            <a:endParaRPr lang="en-US" sz="2000" dirty="0" smtClean="0">
              <a:latin typeface="Times New Roman" panose="02020603050405020304" pitchFamily="18" charset="0"/>
              <a:cs typeface="Times New Roman" panose="02020603050405020304" pitchFamily="18" charset="0"/>
            </a:endParaRPr>
          </a:p>
          <a:p>
            <a:pPr marL="514350" indent="-514350" algn="just">
              <a:lnSpc>
                <a:spcPct val="150000"/>
              </a:lnSpc>
              <a:buAutoNum type="romanLcParenBoth"/>
            </a:pPr>
            <a:r>
              <a:rPr lang="en-US" sz="2000" dirty="0" smtClean="0">
                <a:latin typeface="Times New Roman" panose="02020603050405020304" pitchFamily="18" charset="0"/>
                <a:cs typeface="Times New Roman" panose="02020603050405020304" pitchFamily="18" charset="0"/>
              </a:rPr>
              <a:t>Wind </a:t>
            </a:r>
            <a:r>
              <a:rPr lang="en-US" sz="2000" dirty="0">
                <a:latin typeface="Times New Roman" panose="02020603050405020304" pitchFamily="18" charset="0"/>
                <a:cs typeface="Times New Roman" panose="02020603050405020304" pitchFamily="18" charset="0"/>
              </a:rPr>
              <a:t>energy is variable and uncertain. The first implication is that other generators on the grid must react not only to load variability, but also to wind energy variability. This requires conventional generators to support higher ramp rates in both directions. The second implication is that for cost-efficient operations, accurate wind energy forecasts and responsive systems operations are necessary. </a:t>
            </a:r>
            <a:endParaRPr lang="en-US" sz="2000" dirty="0" smtClean="0">
              <a:latin typeface="Times New Roman" panose="02020603050405020304" pitchFamily="18" charset="0"/>
              <a:cs typeface="Times New Roman" panose="02020603050405020304" pitchFamily="18" charset="0"/>
            </a:endParaRPr>
          </a:p>
          <a:p>
            <a:pPr marL="514350" indent="-514350" algn="just">
              <a:lnSpc>
                <a:spcPct val="150000"/>
              </a:lnSpc>
              <a:buAutoNum type="romanLcParenBoth"/>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Wind generator is asynchronous in contrast to synchronous conventional generators. The implication is that wind energy provides no inertial response, so when wind energy penetration is high, grid inertia can be low. As a consequence, the grid may become unstable—unable to provide a stable </a:t>
            </a:r>
            <a:r>
              <a:rPr lang="en-US" sz="2000" dirty="0" smtClean="0">
                <a:latin typeface="Times New Roman" panose="02020603050405020304" pitchFamily="18" charset="0"/>
                <a:cs typeface="Times New Roman" panose="02020603050405020304" pitchFamily="18" charset="0"/>
              </a:rPr>
              <a:t>sub second-to-second </a:t>
            </a:r>
            <a:r>
              <a:rPr lang="en-US" sz="2000" dirty="0">
                <a:latin typeface="Times New Roman" panose="02020603050405020304" pitchFamily="18" charset="0"/>
                <a:cs typeface="Times New Roman" panose="02020603050405020304" pitchFamily="18" charset="0"/>
              </a:rPr>
              <a:t>frequency response in reaction to fault on the grid. </a:t>
            </a:r>
            <a:endParaRPr lang="en-US" sz="2000" dirty="0" smtClean="0">
              <a:latin typeface="Times New Roman" panose="02020603050405020304" pitchFamily="18" charset="0"/>
              <a:cs typeface="Times New Roman" panose="02020603050405020304" pitchFamily="18" charset="0"/>
            </a:endParaRPr>
          </a:p>
          <a:p>
            <a:pPr marL="514350" indent="-514350" algn="just">
              <a:lnSpc>
                <a:spcPct val="150000"/>
              </a:lnSpc>
              <a:buAutoNum type="romanLcParenBoth"/>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Wind energy is on priority dispatch. The first implication is that it displaces conventional generation, leading to lower minimum operating levels, and longer and more frequent shutdowns of conventional generators. The second implication is that wind energy may be curtailed during periods of off-peak load, high wind production, and generators operating at minimum capacity</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831530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9516" y="684116"/>
            <a:ext cx="11241205" cy="1569660"/>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(iv) Wind energy is usually not proximate to load centers. The implications are new transmission or upgrade to existing transmission may be required; losses may be high; and voltage level may fluctuate beyond acceptable levels at interconnection point, thereby necessitating reactive power compensation. </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1758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920" y="419868"/>
            <a:ext cx="11530886" cy="6119945"/>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Unequal heating of the Earth’s surface also forms large global wind patterns</a:t>
            </a:r>
            <a:r>
              <a:rPr lang="en-US" sz="2400" dirty="0" smtClean="0">
                <a:solidFill>
                  <a:srgbClr val="000000"/>
                </a:solidFill>
                <a:latin typeface="Times New Roman" panose="02020603050405020304" pitchFamily="18" charset="0"/>
                <a:cs typeface="Times New Roman" panose="02020603050405020304" pitchFamily="18" charset="0"/>
              </a:rPr>
              <a:t>.</a:t>
            </a:r>
          </a:p>
          <a:p>
            <a:pPr marL="342900" indent="-342900" algn="just">
              <a:lnSpc>
                <a:spcPct val="150000"/>
              </a:lnSpc>
              <a:buFont typeface="Arial" panose="020B0604020202020204" pitchFamily="34" charset="0"/>
              <a:buChar char="•"/>
            </a:pP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In area near the equator, the sun is almost directly overhead for most of the year. </a:t>
            </a:r>
            <a:endParaRPr lang="en-US" sz="2400" dirty="0" smtClean="0">
              <a:solidFill>
                <a:srgbClr val="000000"/>
              </a:solidFill>
              <a:latin typeface="Times New Roman" panose="02020603050405020304" pitchFamily="18" charset="0"/>
              <a:cs typeface="Times New Roman" panose="02020603050405020304" pitchFamily="18" charset="0"/>
            </a:endParaRPr>
          </a:p>
          <a:p>
            <a:pPr marL="342900" indent="-342900" algn="just">
              <a:lnSpc>
                <a:spcPct val="150000"/>
              </a:lnSpc>
              <a:buFont typeface="Arial" panose="020B0604020202020204" pitchFamily="34" charset="0"/>
              <a:buChar char="•"/>
            </a:pPr>
            <a:r>
              <a:rPr lang="en-US" sz="2400" dirty="0" smtClean="0">
                <a:solidFill>
                  <a:srgbClr val="000000"/>
                </a:solidFill>
                <a:latin typeface="Times New Roman" panose="02020603050405020304" pitchFamily="18" charset="0"/>
                <a:cs typeface="Times New Roman" panose="02020603050405020304" pitchFamily="18" charset="0"/>
              </a:rPr>
              <a:t>Warm </a:t>
            </a:r>
            <a:r>
              <a:rPr lang="en-US" sz="2400" dirty="0">
                <a:solidFill>
                  <a:srgbClr val="000000"/>
                </a:solidFill>
                <a:latin typeface="Times New Roman" panose="02020603050405020304" pitchFamily="18" charset="0"/>
                <a:cs typeface="Times New Roman" panose="02020603050405020304" pitchFamily="18" charset="0"/>
              </a:rPr>
              <a:t>air rises at the equator and moves toward the poles. </a:t>
            </a:r>
            <a:endParaRPr lang="en-US" sz="2400" dirty="0" smtClean="0">
              <a:solidFill>
                <a:srgbClr val="000000"/>
              </a:solidFill>
              <a:latin typeface="Times New Roman" panose="02020603050405020304" pitchFamily="18" charset="0"/>
              <a:cs typeface="Times New Roman" panose="02020603050405020304" pitchFamily="18" charset="0"/>
            </a:endParaRPr>
          </a:p>
          <a:p>
            <a:pPr marL="342900" indent="-342900" algn="just">
              <a:lnSpc>
                <a:spcPct val="150000"/>
              </a:lnSpc>
              <a:buFont typeface="Arial" panose="020B0604020202020204" pitchFamily="34" charset="0"/>
              <a:buChar char="•"/>
            </a:pPr>
            <a:r>
              <a:rPr lang="en-US" sz="2400" dirty="0" smtClean="0">
                <a:solidFill>
                  <a:srgbClr val="000000"/>
                </a:solidFill>
                <a:latin typeface="Times New Roman" panose="02020603050405020304" pitchFamily="18" charset="0"/>
                <a:cs typeface="Times New Roman" panose="02020603050405020304" pitchFamily="18" charset="0"/>
              </a:rPr>
              <a:t>At </a:t>
            </a:r>
            <a:r>
              <a:rPr lang="en-US" sz="2400" dirty="0">
                <a:solidFill>
                  <a:srgbClr val="000000"/>
                </a:solidFill>
                <a:latin typeface="Times New Roman" panose="02020603050405020304" pitchFamily="18" charset="0"/>
                <a:cs typeface="Times New Roman" panose="02020603050405020304" pitchFamily="18" charset="0"/>
              </a:rPr>
              <a:t>the poles, the cooler air sinks and moves back toward the equator. However, it is not this simple. </a:t>
            </a:r>
            <a:endParaRPr lang="en-US" sz="2400" dirty="0" smtClean="0">
              <a:solidFill>
                <a:srgbClr val="000000"/>
              </a:solidFill>
              <a:latin typeface="Times New Roman" panose="02020603050405020304" pitchFamily="18" charset="0"/>
              <a:cs typeface="Times New Roman" panose="02020603050405020304" pitchFamily="18" charset="0"/>
            </a:endParaRPr>
          </a:p>
          <a:p>
            <a:pPr marL="342900" indent="-342900" algn="just">
              <a:lnSpc>
                <a:spcPct val="150000"/>
              </a:lnSpc>
              <a:buFont typeface="Arial" panose="020B0604020202020204" pitchFamily="34" charset="0"/>
              <a:buChar char="•"/>
            </a:pPr>
            <a:r>
              <a:rPr lang="en-US" sz="2400" dirty="0" smtClean="0">
                <a:solidFill>
                  <a:srgbClr val="000000"/>
                </a:solidFill>
                <a:latin typeface="Times New Roman" panose="02020603050405020304" pitchFamily="18" charset="0"/>
                <a:cs typeface="Times New Roman" panose="02020603050405020304" pitchFamily="18" charset="0"/>
              </a:rPr>
              <a:t>Global </a:t>
            </a:r>
            <a:r>
              <a:rPr lang="en-US" sz="2400" dirty="0">
                <a:solidFill>
                  <a:srgbClr val="000000"/>
                </a:solidFill>
                <a:latin typeface="Times New Roman" panose="02020603050405020304" pitchFamily="18" charset="0"/>
                <a:cs typeface="Times New Roman" panose="02020603050405020304" pitchFamily="18" charset="0"/>
              </a:rPr>
              <a:t>winds do not move directly from north to south or south to north because the Earth rotates. </a:t>
            </a:r>
            <a:endParaRPr lang="en-US" sz="2400" dirty="0" smtClean="0">
              <a:solidFill>
                <a:srgbClr val="000000"/>
              </a:solidFill>
              <a:latin typeface="Times New Roman" panose="02020603050405020304" pitchFamily="18" charset="0"/>
              <a:cs typeface="Times New Roman" panose="02020603050405020304" pitchFamily="18" charset="0"/>
            </a:endParaRPr>
          </a:p>
          <a:p>
            <a:pPr marL="342900" indent="-342900" algn="just">
              <a:lnSpc>
                <a:spcPct val="150000"/>
              </a:lnSpc>
              <a:buFont typeface="Arial" panose="020B0604020202020204" pitchFamily="34" charset="0"/>
              <a:buChar char="•"/>
            </a:pPr>
            <a:r>
              <a:rPr lang="en-US" sz="2400" dirty="0" smtClean="0">
                <a:solidFill>
                  <a:srgbClr val="000000"/>
                </a:solidFill>
                <a:latin typeface="Times New Roman" panose="02020603050405020304" pitchFamily="18" charset="0"/>
                <a:cs typeface="Times New Roman" panose="02020603050405020304" pitchFamily="18" charset="0"/>
              </a:rPr>
              <a:t>All </a:t>
            </a:r>
            <a:r>
              <a:rPr lang="en-US" sz="2400" dirty="0">
                <a:solidFill>
                  <a:srgbClr val="000000"/>
                </a:solidFill>
                <a:latin typeface="Times New Roman" panose="02020603050405020304" pitchFamily="18" charset="0"/>
                <a:cs typeface="Times New Roman" panose="02020603050405020304" pitchFamily="18" charset="0"/>
              </a:rPr>
              <a:t>winds in the Northern Hemisphere appear to curve to right as they move. In the southern hemisphere, winds appear to curve to the left. This is known as the </a:t>
            </a:r>
            <a:r>
              <a:rPr lang="en-US" sz="2400" dirty="0" err="1">
                <a:solidFill>
                  <a:srgbClr val="000000"/>
                </a:solidFill>
                <a:latin typeface="Times New Roman" panose="02020603050405020304" pitchFamily="18" charset="0"/>
                <a:cs typeface="Times New Roman" panose="02020603050405020304" pitchFamily="18" charset="0"/>
              </a:rPr>
              <a:t>Coriolis</a:t>
            </a:r>
            <a:r>
              <a:rPr lang="en-US" sz="2400" dirty="0">
                <a:solidFill>
                  <a:srgbClr val="000000"/>
                </a:solidFill>
                <a:latin typeface="Times New Roman" panose="02020603050405020304" pitchFamily="18" charset="0"/>
                <a:cs typeface="Times New Roman" panose="02020603050405020304" pitchFamily="18" charset="0"/>
              </a:rPr>
              <a:t> effect, which is the apparent shift in the path of any fluid or object moving about the surface of the Earth due to the rotation of the Earth.</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0475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1014" y="635434"/>
            <a:ext cx="11260428" cy="5262979"/>
          </a:xfrm>
          <a:prstGeom prst="rect">
            <a:avLst/>
          </a:prstGeom>
        </p:spPr>
        <p:txBody>
          <a:bodyPr wrap="square">
            <a:spAutoFit/>
          </a:bodyPr>
          <a:lstStyle/>
          <a:p>
            <a:pPr algn="just"/>
            <a:r>
              <a:rPr lang="en-US" sz="2400" dirty="0">
                <a:solidFill>
                  <a:srgbClr val="333333"/>
                </a:solidFill>
                <a:latin typeface="Times New Roman" panose="02020603050405020304" pitchFamily="18" charset="0"/>
                <a:cs typeface="Times New Roman" panose="02020603050405020304" pitchFamily="18" charset="0"/>
              </a:rPr>
              <a:t>The unequal heating of the surface of the planet, i.e., the temperature differences between the Equator and the Poles, combined with the Earth's rotation, is responsible for the creation and development of six major air circulation patterns, three in each hemisphere.</a:t>
            </a:r>
          </a:p>
          <a:p>
            <a:pPr algn="just"/>
            <a:r>
              <a:rPr lang="en-US" sz="2400" dirty="0">
                <a:solidFill>
                  <a:srgbClr val="333333"/>
                </a:solidFill>
                <a:latin typeface="Times New Roman" panose="02020603050405020304" pitchFamily="18" charset="0"/>
                <a:cs typeface="Times New Roman" panose="02020603050405020304" pitchFamily="18" charset="0"/>
              </a:rPr>
              <a:t>They are the </a:t>
            </a:r>
            <a:r>
              <a:rPr lang="en-US" sz="2400" b="1" dirty="0">
                <a:solidFill>
                  <a:srgbClr val="333333"/>
                </a:solidFill>
                <a:latin typeface="Times New Roman" panose="02020603050405020304" pitchFamily="18" charset="0"/>
                <a:cs typeface="Times New Roman" panose="02020603050405020304" pitchFamily="18" charset="0"/>
              </a:rPr>
              <a:t>Polar Easterlies</a:t>
            </a:r>
            <a:r>
              <a:rPr lang="en-US" sz="2400" dirty="0">
                <a:solidFill>
                  <a:srgbClr val="333333"/>
                </a:solidFill>
                <a:latin typeface="Times New Roman" panose="02020603050405020304" pitchFamily="18" charset="0"/>
                <a:cs typeface="Times New Roman" panose="02020603050405020304" pitchFamily="18" charset="0"/>
              </a:rPr>
              <a:t>, the </a:t>
            </a:r>
            <a:r>
              <a:rPr lang="en-US" sz="2400" b="1" dirty="0">
                <a:solidFill>
                  <a:srgbClr val="333333"/>
                </a:solidFill>
                <a:latin typeface="Times New Roman" panose="02020603050405020304" pitchFamily="18" charset="0"/>
                <a:cs typeface="Times New Roman" panose="02020603050405020304" pitchFamily="18" charset="0"/>
              </a:rPr>
              <a:t>Prevailing </a:t>
            </a:r>
            <a:r>
              <a:rPr lang="en-US" sz="2400" b="1" dirty="0" err="1">
                <a:solidFill>
                  <a:srgbClr val="333333"/>
                </a:solidFill>
                <a:latin typeface="Times New Roman" panose="02020603050405020304" pitchFamily="18" charset="0"/>
                <a:cs typeface="Times New Roman" panose="02020603050405020304" pitchFamily="18" charset="0"/>
              </a:rPr>
              <a:t>Westerlies</a:t>
            </a:r>
            <a:r>
              <a:rPr lang="en-US" sz="2400" dirty="0">
                <a:solidFill>
                  <a:srgbClr val="333333"/>
                </a:solidFill>
                <a:latin typeface="Times New Roman" panose="02020603050405020304" pitchFamily="18" charset="0"/>
                <a:cs typeface="Times New Roman" panose="02020603050405020304" pitchFamily="18" charset="0"/>
              </a:rPr>
              <a:t>, and the </a:t>
            </a:r>
            <a:r>
              <a:rPr lang="en-US" sz="2400" b="1" dirty="0">
                <a:solidFill>
                  <a:srgbClr val="333333"/>
                </a:solidFill>
                <a:latin typeface="Times New Roman" panose="02020603050405020304" pitchFamily="18" charset="0"/>
                <a:cs typeface="Times New Roman" panose="02020603050405020304" pitchFamily="18" charset="0"/>
              </a:rPr>
              <a:t>Trade Winds</a:t>
            </a:r>
            <a:r>
              <a:rPr lang="en-US" sz="2400" dirty="0">
                <a:solidFill>
                  <a:srgbClr val="333333"/>
                </a:solidFill>
                <a:latin typeface="Times New Roman" panose="02020603050405020304" pitchFamily="18" charset="0"/>
                <a:cs typeface="Times New Roman" panose="02020603050405020304" pitchFamily="18" charset="0"/>
              </a:rPr>
              <a:t>. Each one of them rules roughly 30 degrees of latitude, like wind belts around the Earth.</a:t>
            </a:r>
          </a:p>
          <a:p>
            <a:pPr algn="just"/>
            <a:r>
              <a:rPr lang="en-US" sz="2400" dirty="0">
                <a:solidFill>
                  <a:srgbClr val="333333"/>
                </a:solidFill>
                <a:latin typeface="Times New Roman" panose="02020603050405020304" pitchFamily="18" charset="0"/>
                <a:cs typeface="Times New Roman" panose="02020603050405020304" pitchFamily="18" charset="0"/>
              </a:rPr>
              <a:t>Because it receives the sun's most direct rays, the Equator has the globe's warmest temperatures.</a:t>
            </a:r>
          </a:p>
          <a:p>
            <a:pPr algn="just"/>
            <a:r>
              <a:rPr lang="en-US" sz="2400" dirty="0">
                <a:solidFill>
                  <a:srgbClr val="333333"/>
                </a:solidFill>
                <a:latin typeface="Times New Roman" panose="02020603050405020304" pitchFamily="18" charset="0"/>
                <a:cs typeface="Times New Roman" panose="02020603050405020304" pitchFamily="18" charset="0"/>
              </a:rPr>
              <a:t>On the opposite ends, the two Poles receive the most dispersed radiation, i.e., extremely low temperatures.</a:t>
            </a:r>
          </a:p>
          <a:p>
            <a:pPr algn="just"/>
            <a:r>
              <a:rPr lang="en-US" sz="2400" dirty="0">
                <a:solidFill>
                  <a:srgbClr val="333333"/>
                </a:solidFill>
                <a:latin typeface="Times New Roman" panose="02020603050405020304" pitchFamily="18" charset="0"/>
                <a:cs typeface="Times New Roman" panose="02020603050405020304" pitchFamily="18" charset="0"/>
              </a:rPr>
              <a:t>So, there's high pressure on the Poles (cold air) and low pressure on the Equator (warm air).</a:t>
            </a:r>
          </a:p>
          <a:p>
            <a:pPr algn="just"/>
            <a:r>
              <a:rPr lang="en-US" sz="2400" dirty="0">
                <a:solidFill>
                  <a:srgbClr val="333333"/>
                </a:solidFill>
                <a:latin typeface="Times New Roman" panose="02020603050405020304" pitchFamily="18" charset="0"/>
                <a:cs typeface="Times New Roman" panose="02020603050405020304" pitchFamily="18" charset="0"/>
              </a:rPr>
              <a:t>What happens is that hot air in the Equator rises and moves toward the Poles, while the cooler air at the Poles sinks and travels toward the Equator, creating a continuing wind system.</a:t>
            </a:r>
            <a:endParaRPr lang="en-US" sz="2400" b="0" i="0" dirty="0">
              <a:solidFill>
                <a:srgbClr val="33333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3957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3741" y="510433"/>
            <a:ext cx="11324822" cy="1938992"/>
          </a:xfrm>
          <a:prstGeom prst="rect">
            <a:avLst/>
          </a:prstGeom>
        </p:spPr>
        <p:txBody>
          <a:bodyPr wrap="square">
            <a:spAutoFit/>
          </a:bodyPr>
          <a:lstStyle/>
          <a:p>
            <a:pPr marL="342900" indent="-342900" algn="just">
              <a:buFont typeface="Arial" panose="020B0604020202020204" pitchFamily="34" charset="0"/>
              <a:buChar char="•"/>
            </a:pPr>
            <a:r>
              <a:rPr lang="en-US" sz="2400" dirty="0">
                <a:solidFill>
                  <a:srgbClr val="333333"/>
                </a:solidFill>
                <a:latin typeface="Times New Roman" panose="02020603050405020304" pitchFamily="18" charset="0"/>
                <a:cs typeface="Times New Roman" panose="02020603050405020304" pitchFamily="18" charset="0"/>
              </a:rPr>
              <a:t>As Earth rotates from west to east and the </a:t>
            </a:r>
            <a:r>
              <a:rPr lang="en-US" sz="2400" b="1" dirty="0" err="1">
                <a:latin typeface="Times New Roman" panose="02020603050405020304" pitchFamily="18" charset="0"/>
                <a:cs typeface="Times New Roman" panose="02020603050405020304" pitchFamily="18" charset="0"/>
                <a:hlinkClick r:id="rId2" tooltip="The Coriolis Force"/>
              </a:rPr>
              <a:t>Coriolis</a:t>
            </a:r>
            <a:r>
              <a:rPr lang="en-US" sz="2400" b="1" dirty="0">
                <a:latin typeface="Times New Roman" panose="02020603050405020304" pitchFamily="18" charset="0"/>
                <a:cs typeface="Times New Roman" panose="02020603050405020304" pitchFamily="18" charset="0"/>
                <a:hlinkClick r:id="rId2" tooltip="The Coriolis Force"/>
              </a:rPr>
              <a:t> </a:t>
            </a:r>
            <a:r>
              <a:rPr lang="en-US" sz="2400" b="1" dirty="0">
                <a:latin typeface="Times New Roman" panose="02020603050405020304" pitchFamily="18" charset="0"/>
                <a:cs typeface="Times New Roman" panose="02020603050405020304" pitchFamily="18" charset="0"/>
              </a:rPr>
              <a:t>Effect</a:t>
            </a:r>
            <a:r>
              <a:rPr lang="en-US" sz="2400" dirty="0">
                <a:solidFill>
                  <a:srgbClr val="333333"/>
                </a:solidFill>
                <a:latin typeface="Times New Roman" panose="02020603050405020304" pitchFamily="18" charset="0"/>
                <a:cs typeface="Times New Roman" panose="02020603050405020304" pitchFamily="18" charset="0"/>
              </a:rPr>
              <a:t> kicks in, the winds on the Northern Hemisphere curve to the right, and the winds on the Southern Hemisphere curve to the left.</a:t>
            </a:r>
          </a:p>
          <a:p>
            <a:pPr marL="342900" indent="-342900" algn="just">
              <a:buFont typeface="Arial" panose="020B0604020202020204" pitchFamily="34" charset="0"/>
              <a:buChar char="•"/>
            </a:pPr>
            <a:r>
              <a:rPr lang="en-US" sz="2400" dirty="0">
                <a:solidFill>
                  <a:srgbClr val="333333"/>
                </a:solidFill>
                <a:latin typeface="Times New Roman" panose="02020603050405020304" pitchFamily="18" charset="0"/>
                <a:cs typeface="Times New Roman" panose="02020603050405020304" pitchFamily="18" charset="0"/>
              </a:rPr>
              <a:t>Generally, prevailing wind patterns around the world are westerly - going from west to </a:t>
            </a:r>
            <a:r>
              <a:rPr lang="en-US" sz="2400" dirty="0" smtClean="0">
                <a:solidFill>
                  <a:srgbClr val="333333"/>
                </a:solidFill>
                <a:latin typeface="Times New Roman" panose="02020603050405020304" pitchFamily="18" charset="0"/>
                <a:cs typeface="Times New Roman" panose="02020603050405020304" pitchFamily="18" charset="0"/>
              </a:rPr>
              <a:t>east</a:t>
            </a:r>
            <a:endParaRPr lang="en-US" sz="2400" b="0" i="0" dirty="0">
              <a:solidFill>
                <a:srgbClr val="333333"/>
              </a:solidFill>
              <a:effectLst/>
              <a:latin typeface="Times New Roman" panose="02020603050405020304" pitchFamily="18" charset="0"/>
              <a:cs typeface="Times New Roman" panose="02020603050405020304" pitchFamily="18" charset="0"/>
            </a:endParaRPr>
          </a:p>
        </p:txBody>
      </p:sp>
      <p:sp>
        <p:nvSpPr>
          <p:cNvPr id="3" name="Rectangle 2"/>
          <p:cNvSpPr/>
          <p:nvPr/>
        </p:nvSpPr>
        <p:spPr>
          <a:xfrm>
            <a:off x="523741" y="2551837"/>
            <a:ext cx="11054366" cy="1569660"/>
          </a:xfrm>
          <a:prstGeom prst="rect">
            <a:avLst/>
          </a:prstGeom>
        </p:spPr>
        <p:txBody>
          <a:bodyPr wrap="square">
            <a:spAutoFit/>
          </a:bodyPr>
          <a:lstStyle/>
          <a:p>
            <a:pPr marL="342900" indent="-342900" algn="just">
              <a:buFont typeface="Arial" panose="020B0604020202020204" pitchFamily="34" charset="0"/>
              <a:buChar char="•"/>
            </a:pPr>
            <a:r>
              <a:rPr lang="en-US" sz="2400" dirty="0" smtClean="0">
                <a:solidFill>
                  <a:srgbClr val="333333"/>
                </a:solidFill>
                <a:latin typeface="Times New Roman" panose="02020603050405020304" pitchFamily="18" charset="0"/>
                <a:cs typeface="Times New Roman" panose="02020603050405020304" pitchFamily="18" charset="0"/>
              </a:rPr>
              <a:t>The </a:t>
            </a:r>
            <a:r>
              <a:rPr lang="en-US" sz="2400" dirty="0">
                <a:solidFill>
                  <a:srgbClr val="333333"/>
                </a:solidFill>
                <a:latin typeface="Times New Roman" panose="02020603050405020304" pitchFamily="18" charset="0"/>
                <a:cs typeface="Times New Roman" panose="02020603050405020304" pitchFamily="18" charset="0"/>
              </a:rPr>
              <a:t>first air current moves from 90 degrees (the North Pole and the South Pole) and heats up quickly at 60 degrees (northern and southern hemispheres) - the air expands, rises, and cycles back in a counterclockwise </a:t>
            </a:r>
            <a:r>
              <a:rPr lang="en-US" sz="2400" err="1" smtClean="0">
                <a:solidFill>
                  <a:srgbClr val="333333"/>
                </a:solidFill>
                <a:latin typeface="Times New Roman" panose="02020603050405020304" pitchFamily="18" charset="0"/>
                <a:cs typeface="Times New Roman" panose="02020603050405020304" pitchFamily="18" charset="0"/>
              </a:rPr>
              <a:t>loop</a:t>
            </a:r>
            <a:r>
              <a:rPr lang="en-US" sz="2400" smtClean="0">
                <a:solidFill>
                  <a:srgbClr val="333333"/>
                </a:solidFill>
                <a:latin typeface="Times New Roman" panose="02020603050405020304" pitchFamily="18" charset="0"/>
                <a:cs typeface="Times New Roman" panose="02020603050405020304" pitchFamily="18" charset="0"/>
              </a:rPr>
              <a:t>. These </a:t>
            </a:r>
            <a:r>
              <a:rPr lang="en-US" sz="2400" dirty="0">
                <a:solidFill>
                  <a:srgbClr val="333333"/>
                </a:solidFill>
                <a:latin typeface="Times New Roman" panose="02020603050405020304" pitchFamily="18" charset="0"/>
                <a:cs typeface="Times New Roman" panose="02020603050405020304" pitchFamily="18" charset="0"/>
              </a:rPr>
              <a:t>are the so-called </a:t>
            </a:r>
            <a:r>
              <a:rPr lang="en-US" sz="2400" dirty="0">
                <a:solidFill>
                  <a:srgbClr val="00B0F0"/>
                </a:solidFill>
                <a:latin typeface="Times New Roman" panose="02020603050405020304" pitchFamily="18" charset="0"/>
                <a:cs typeface="Times New Roman" panose="02020603050405020304" pitchFamily="18" charset="0"/>
              </a:rPr>
              <a:t>Polar Easterlies</a:t>
            </a:r>
            <a:r>
              <a:rPr lang="en-US" sz="2400" dirty="0">
                <a:solidFill>
                  <a:srgbClr val="333333"/>
                </a:solidFill>
                <a:latin typeface="Times New Roman" panose="02020603050405020304" pitchFamily="18" charset="0"/>
                <a:cs typeface="Times New Roman" panose="02020603050405020304" pitchFamily="18" charset="0"/>
              </a:rPr>
              <a:t>.</a:t>
            </a:r>
            <a:endParaRPr lang="en-US" sz="2400" b="0" i="0" dirty="0">
              <a:solidFill>
                <a:srgbClr val="333333"/>
              </a:solidFill>
              <a:effectLst/>
              <a:latin typeface="Times New Roman" panose="02020603050405020304" pitchFamily="18" charset="0"/>
              <a:cs typeface="Times New Roman" panose="02020603050405020304" pitchFamily="18" charset="0"/>
            </a:endParaRPr>
          </a:p>
        </p:txBody>
      </p:sp>
      <p:sp>
        <p:nvSpPr>
          <p:cNvPr id="4" name="Rectangle 3"/>
          <p:cNvSpPr/>
          <p:nvPr/>
        </p:nvSpPr>
        <p:spPr>
          <a:xfrm>
            <a:off x="665409" y="4223909"/>
            <a:ext cx="11002850" cy="1938992"/>
          </a:xfrm>
          <a:prstGeom prst="rect">
            <a:avLst/>
          </a:prstGeom>
        </p:spPr>
        <p:txBody>
          <a:bodyPr wrap="square">
            <a:spAutoFit/>
          </a:bodyPr>
          <a:lstStyle/>
          <a:p>
            <a:pPr marL="342900" indent="-342900" algn="just">
              <a:buFont typeface="Arial" panose="020B0604020202020204" pitchFamily="34" charset="0"/>
              <a:buChar char="•"/>
            </a:pPr>
            <a:r>
              <a:rPr lang="en-US" sz="2400" dirty="0">
                <a:solidFill>
                  <a:srgbClr val="333333"/>
                </a:solidFill>
                <a:latin typeface="Times New Roman" panose="02020603050405020304" pitchFamily="18" charset="0"/>
                <a:cs typeface="Times New Roman" panose="02020603050405020304" pitchFamily="18" charset="0"/>
              </a:rPr>
              <a:t>An identical process occurs between the Equator line (0 degrees) and 30 degrees (northern and southern hemispheres</a:t>
            </a:r>
            <a:r>
              <a:rPr lang="en-US" sz="2400" dirty="0" smtClean="0">
                <a:solidFill>
                  <a:srgbClr val="333333"/>
                </a:solidFill>
                <a:latin typeface="Times New Roman" panose="02020603050405020304" pitchFamily="18" charset="0"/>
                <a:cs typeface="Times New Roman" panose="02020603050405020304" pitchFamily="18" charset="0"/>
              </a:rPr>
              <a:t>). These </a:t>
            </a:r>
            <a:r>
              <a:rPr lang="en-US" sz="2400" dirty="0">
                <a:solidFill>
                  <a:srgbClr val="333333"/>
                </a:solidFill>
                <a:latin typeface="Times New Roman" panose="02020603050405020304" pitchFamily="18" charset="0"/>
                <a:cs typeface="Times New Roman" panose="02020603050405020304" pitchFamily="18" charset="0"/>
              </a:rPr>
              <a:t>are the so-called </a:t>
            </a:r>
            <a:r>
              <a:rPr lang="en-US" sz="2400" dirty="0">
                <a:solidFill>
                  <a:srgbClr val="00B0F0"/>
                </a:solidFill>
                <a:latin typeface="Times New Roman" panose="02020603050405020304" pitchFamily="18" charset="0"/>
                <a:cs typeface="Times New Roman" panose="02020603050405020304" pitchFamily="18" charset="0"/>
              </a:rPr>
              <a:t>Trade Winds.</a:t>
            </a:r>
          </a:p>
          <a:p>
            <a:pPr marL="342900" indent="-342900" algn="just">
              <a:buFont typeface="Arial" panose="020B0604020202020204" pitchFamily="34" charset="0"/>
              <a:buChar char="•"/>
            </a:pPr>
            <a:r>
              <a:rPr lang="en-US" sz="2400" dirty="0">
                <a:solidFill>
                  <a:srgbClr val="333333"/>
                </a:solidFill>
                <a:latin typeface="Times New Roman" panose="02020603050405020304" pitchFamily="18" charset="0"/>
                <a:cs typeface="Times New Roman" panose="02020603050405020304" pitchFamily="18" charset="0"/>
              </a:rPr>
              <a:t>But because the air gets trapped between 30 degrees and 60 degrees, a new convection current begins to take shape, this time in clockwise mode</a:t>
            </a:r>
            <a:r>
              <a:rPr lang="en-US" sz="2400" dirty="0" smtClean="0">
                <a:solidFill>
                  <a:srgbClr val="333333"/>
                </a:solidFill>
                <a:latin typeface="Times New Roman" panose="02020603050405020304" pitchFamily="18" charset="0"/>
                <a:cs typeface="Times New Roman" panose="02020603050405020304" pitchFamily="18" charset="0"/>
              </a:rPr>
              <a:t>. These </a:t>
            </a:r>
            <a:r>
              <a:rPr lang="en-US" sz="2400" dirty="0">
                <a:solidFill>
                  <a:srgbClr val="333333"/>
                </a:solidFill>
                <a:latin typeface="Times New Roman" panose="02020603050405020304" pitchFamily="18" charset="0"/>
                <a:cs typeface="Times New Roman" panose="02020603050405020304" pitchFamily="18" charset="0"/>
              </a:rPr>
              <a:t>are the so-called </a:t>
            </a:r>
            <a:r>
              <a:rPr lang="en-US" sz="2400" dirty="0">
                <a:solidFill>
                  <a:srgbClr val="00B0F0"/>
                </a:solidFill>
                <a:latin typeface="Times New Roman" panose="02020603050405020304" pitchFamily="18" charset="0"/>
                <a:cs typeface="Times New Roman" panose="02020603050405020304" pitchFamily="18" charset="0"/>
              </a:rPr>
              <a:t>Prevailing </a:t>
            </a:r>
            <a:r>
              <a:rPr lang="en-US" sz="2400" dirty="0" err="1">
                <a:solidFill>
                  <a:srgbClr val="00B0F0"/>
                </a:solidFill>
                <a:latin typeface="Times New Roman" panose="02020603050405020304" pitchFamily="18" charset="0"/>
                <a:cs typeface="Times New Roman" panose="02020603050405020304" pitchFamily="18" charset="0"/>
              </a:rPr>
              <a:t>Westerlies</a:t>
            </a:r>
            <a:r>
              <a:rPr lang="en-US" sz="2400" dirty="0">
                <a:solidFill>
                  <a:srgbClr val="333333"/>
                </a:solidFill>
                <a:latin typeface="Times New Roman" panose="02020603050405020304" pitchFamily="18" charset="0"/>
                <a:cs typeface="Times New Roman" panose="02020603050405020304" pitchFamily="18" charset="0"/>
              </a:rPr>
              <a:t>.</a:t>
            </a:r>
            <a:endParaRPr lang="en-US" sz="2400" b="0" i="0" dirty="0">
              <a:solidFill>
                <a:srgbClr val="33333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13614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lobal wind patterns: the Polar Easterlies, the Prevailing Westerlies, and the Trade Wi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310" y="1255690"/>
            <a:ext cx="1009703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950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9389" y="346460"/>
            <a:ext cx="11459571" cy="3046988"/>
          </a:xfrm>
          <a:prstGeom prst="rect">
            <a:avLst/>
          </a:prstGeom>
        </p:spPr>
        <p:txBody>
          <a:bodyPr wrap="square">
            <a:spAutoFit/>
          </a:bodyPr>
          <a:lstStyle/>
          <a:p>
            <a:pPr marL="342900" indent="-342900" algn="just">
              <a:buFont typeface="Arial" panose="020B0604020202020204" pitchFamily="34" charset="0"/>
              <a:buChar char="•"/>
            </a:pPr>
            <a:r>
              <a:rPr lang="en-US" sz="2400" b="1" dirty="0">
                <a:solidFill>
                  <a:srgbClr val="333333"/>
                </a:solidFill>
                <a:latin typeface="Times New Roman" panose="02020603050405020304" pitchFamily="18" charset="0"/>
                <a:cs typeface="Times New Roman" panose="02020603050405020304" pitchFamily="18" charset="0"/>
              </a:rPr>
              <a:t>The Jet Stream</a:t>
            </a:r>
            <a:endParaRPr lang="en-US" sz="2400" dirty="0">
              <a:solidFill>
                <a:srgbClr val="333333"/>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a:solidFill>
                  <a:srgbClr val="333333"/>
                </a:solidFill>
                <a:latin typeface="Times New Roman" panose="02020603050405020304" pitchFamily="18" charset="0"/>
                <a:cs typeface="Times New Roman" panose="02020603050405020304" pitchFamily="18" charset="0"/>
              </a:rPr>
              <a:t>The wind doesn't go across the Equator very often. It's almost like a no-wind zone. Sailors call it the "</a:t>
            </a:r>
            <a:r>
              <a:rPr lang="en-US" sz="2400" dirty="0">
                <a:solidFill>
                  <a:srgbClr val="00B0F0"/>
                </a:solidFill>
                <a:latin typeface="Times New Roman" panose="02020603050405020304" pitchFamily="18" charset="0"/>
                <a:cs typeface="Times New Roman" panose="02020603050405020304" pitchFamily="18" charset="0"/>
              </a:rPr>
              <a:t>doldrums</a:t>
            </a:r>
            <a:r>
              <a:rPr lang="en-US" sz="2400" dirty="0">
                <a:solidFill>
                  <a:srgbClr val="333333"/>
                </a:solidFill>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en-US" sz="2400" dirty="0">
                <a:solidFill>
                  <a:srgbClr val="333333"/>
                </a:solidFill>
                <a:latin typeface="Times New Roman" panose="02020603050405020304" pitchFamily="18" charset="0"/>
                <a:cs typeface="Times New Roman" panose="02020603050405020304" pitchFamily="18" charset="0"/>
              </a:rPr>
              <a:t>But sailing problems also take place in the area between the Prevailing </a:t>
            </a:r>
            <a:r>
              <a:rPr lang="en-US" sz="2400" dirty="0" err="1">
                <a:solidFill>
                  <a:srgbClr val="333333"/>
                </a:solidFill>
                <a:latin typeface="Times New Roman" panose="02020603050405020304" pitchFamily="18" charset="0"/>
                <a:cs typeface="Times New Roman" panose="02020603050405020304" pitchFamily="18" charset="0"/>
              </a:rPr>
              <a:t>Westerlies</a:t>
            </a:r>
            <a:r>
              <a:rPr lang="en-US" sz="2400" dirty="0">
                <a:solidFill>
                  <a:srgbClr val="333333"/>
                </a:solidFill>
                <a:latin typeface="Times New Roman" panose="02020603050405020304" pitchFamily="18" charset="0"/>
                <a:cs typeface="Times New Roman" panose="02020603050405020304" pitchFamily="18" charset="0"/>
              </a:rPr>
              <a:t> and the Trade Winds zone, about 30 degrees north.</a:t>
            </a:r>
          </a:p>
          <a:p>
            <a:pPr marL="342900" indent="-342900" algn="just">
              <a:buFont typeface="Arial" panose="020B0604020202020204" pitchFamily="34" charset="0"/>
              <a:buChar char="•"/>
            </a:pPr>
            <a:r>
              <a:rPr lang="en-US" sz="2400" dirty="0">
                <a:solidFill>
                  <a:srgbClr val="333333"/>
                </a:solidFill>
                <a:latin typeface="Times New Roman" panose="02020603050405020304" pitchFamily="18" charset="0"/>
                <a:cs typeface="Times New Roman" panose="02020603050405020304" pitchFamily="18" charset="0"/>
              </a:rPr>
              <a:t>In the past, sailors would get weight out of caravels by dumping horses overboard to travel faster</a:t>
            </a:r>
            <a:r>
              <a:rPr lang="en-US" sz="2400" dirty="0" smtClean="0">
                <a:solidFill>
                  <a:srgbClr val="333333"/>
                </a:solidFill>
                <a:latin typeface="Times New Roman" panose="02020603050405020304" pitchFamily="18" charset="0"/>
                <a:cs typeface="Times New Roman" panose="02020603050405020304" pitchFamily="18" charset="0"/>
              </a:rPr>
              <a:t>. That </a:t>
            </a:r>
            <a:r>
              <a:rPr lang="en-US" sz="2400" dirty="0">
                <a:solidFill>
                  <a:srgbClr val="333333"/>
                </a:solidFill>
                <a:latin typeface="Times New Roman" panose="02020603050405020304" pitchFamily="18" charset="0"/>
                <a:cs typeface="Times New Roman" panose="02020603050405020304" pitchFamily="18" charset="0"/>
              </a:rPr>
              <a:t>is why the 30th parallel north ended up being called the </a:t>
            </a:r>
            <a:r>
              <a:rPr lang="en-US" sz="2400" dirty="0">
                <a:solidFill>
                  <a:srgbClr val="00B0F0"/>
                </a:solidFill>
                <a:latin typeface="Times New Roman" panose="02020603050405020304" pitchFamily="18" charset="0"/>
                <a:cs typeface="Times New Roman" panose="02020603050405020304" pitchFamily="18" charset="0"/>
              </a:rPr>
              <a:t>Horse Latitude.</a:t>
            </a:r>
            <a:endParaRPr lang="en-US" sz="2400" b="0" i="0" dirty="0">
              <a:solidFill>
                <a:srgbClr val="00B0F0"/>
              </a:solidFill>
              <a:effectLst/>
              <a:latin typeface="Times New Roman" panose="02020603050405020304" pitchFamily="18" charset="0"/>
              <a:cs typeface="Times New Roman" panose="02020603050405020304" pitchFamily="18" charset="0"/>
            </a:endParaRPr>
          </a:p>
        </p:txBody>
      </p:sp>
      <p:sp>
        <p:nvSpPr>
          <p:cNvPr id="3" name="Rectangle 2"/>
          <p:cNvSpPr/>
          <p:nvPr/>
        </p:nvSpPr>
        <p:spPr>
          <a:xfrm>
            <a:off x="591402" y="3393448"/>
            <a:ext cx="11227557" cy="1200329"/>
          </a:xfrm>
          <a:prstGeom prst="rect">
            <a:avLst/>
          </a:prstGeom>
        </p:spPr>
        <p:txBody>
          <a:bodyPr wrap="square">
            <a:spAutoFit/>
          </a:bodyPr>
          <a:lstStyle/>
          <a:p>
            <a:pPr marL="342900" indent="-342900" algn="just">
              <a:buFont typeface="Arial" panose="020B0604020202020204" pitchFamily="34" charset="0"/>
              <a:buChar char="•"/>
            </a:pPr>
            <a:r>
              <a:rPr lang="en-US" sz="2400" dirty="0" smtClean="0">
                <a:solidFill>
                  <a:srgbClr val="333333"/>
                </a:solidFill>
                <a:latin typeface="Times New Roman" panose="02020603050405020304" pitchFamily="18" charset="0"/>
                <a:cs typeface="Times New Roman" panose="02020603050405020304" pitchFamily="18" charset="0"/>
              </a:rPr>
              <a:t>The </a:t>
            </a:r>
            <a:r>
              <a:rPr lang="en-US" sz="2400" dirty="0">
                <a:solidFill>
                  <a:srgbClr val="333333"/>
                </a:solidFill>
                <a:latin typeface="Times New Roman" panose="02020603050405020304" pitchFamily="18" charset="0"/>
                <a:cs typeface="Times New Roman" panose="02020603050405020304" pitchFamily="18" charset="0"/>
              </a:rPr>
              <a:t>collision between the Polar Easterlies (high-pressure air) and the Prevailing </a:t>
            </a:r>
            <a:r>
              <a:rPr lang="en-US" sz="2400" dirty="0" err="1">
                <a:solidFill>
                  <a:srgbClr val="333333"/>
                </a:solidFill>
                <a:latin typeface="Times New Roman" panose="02020603050405020304" pitchFamily="18" charset="0"/>
                <a:cs typeface="Times New Roman" panose="02020603050405020304" pitchFamily="18" charset="0"/>
              </a:rPr>
              <a:t>Westerlies</a:t>
            </a:r>
            <a:r>
              <a:rPr lang="en-US" sz="2400" dirty="0">
                <a:solidFill>
                  <a:srgbClr val="333333"/>
                </a:solidFill>
                <a:latin typeface="Times New Roman" panose="02020603050405020304" pitchFamily="18" charset="0"/>
                <a:cs typeface="Times New Roman" panose="02020603050405020304" pitchFamily="18" charset="0"/>
              </a:rPr>
              <a:t> (lower pressure air) forms a fast, powerful wind that moves from the west to the east - the Jet Stream</a:t>
            </a:r>
            <a:r>
              <a:rPr lang="en-US" sz="2400" dirty="0" smtClean="0">
                <a:solidFill>
                  <a:srgbClr val="333333"/>
                </a:solidFill>
                <a:latin typeface="Times New Roman" panose="02020603050405020304" pitchFamily="18" charset="0"/>
                <a:cs typeface="Times New Roman" panose="02020603050405020304" pitchFamily="18" charset="0"/>
              </a:rPr>
              <a:t>. </a:t>
            </a:r>
            <a:endParaRPr lang="en-IN"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727879" y="4593777"/>
            <a:ext cx="11091079" cy="830997"/>
          </a:xfrm>
          <a:prstGeom prst="rect">
            <a:avLst/>
          </a:prstGeom>
        </p:spPr>
        <p:txBody>
          <a:bodyPr wrap="square">
            <a:spAutoFit/>
          </a:bodyPr>
          <a:lstStyle/>
          <a:p>
            <a:pPr marL="342900" indent="-342900" algn="just">
              <a:buFont typeface="Arial" panose="020B0604020202020204" pitchFamily="34" charset="0"/>
              <a:buChar char="•"/>
            </a:pPr>
            <a:r>
              <a:rPr lang="en-US" sz="2400" dirty="0">
                <a:solidFill>
                  <a:srgbClr val="333333"/>
                </a:solidFill>
                <a:latin typeface="Times New Roman" panose="02020603050405020304" pitchFamily="18" charset="0"/>
                <a:cs typeface="Times New Roman" panose="02020603050405020304" pitchFamily="18" charset="0"/>
              </a:rPr>
              <a:t>The Jet Stream moves in a swirl pattern and changes on a daily basis. It is responsible for the transportation of weather systems.</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69497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Jest Stream: a fast, powerful wind that moves from the west to the e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728" y="477672"/>
            <a:ext cx="10604311" cy="6155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997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7880" y="680072"/>
            <a:ext cx="10831774" cy="1938992"/>
          </a:xfrm>
          <a:prstGeom prst="rect">
            <a:avLst/>
          </a:prstGeom>
        </p:spPr>
        <p:txBody>
          <a:bodyPr wrap="square">
            <a:spAutoFit/>
          </a:bodyPr>
          <a:lstStyle/>
          <a:p>
            <a:pPr marL="342900" indent="-342900" algn="just">
              <a:buFont typeface="Arial" panose="020B0604020202020204" pitchFamily="34" charset="0"/>
              <a:buChar char="•"/>
            </a:pPr>
            <a:r>
              <a:rPr lang="en-US" sz="2400" dirty="0">
                <a:solidFill>
                  <a:srgbClr val="333333"/>
                </a:solidFill>
                <a:latin typeface="Times New Roman" panose="02020603050405020304" pitchFamily="18" charset="0"/>
                <a:cs typeface="Times New Roman" panose="02020603050405020304" pitchFamily="18" charset="0"/>
              </a:rPr>
              <a:t>All six wind patterns travel north in the northern summer and south in the northern winter.</a:t>
            </a:r>
          </a:p>
          <a:p>
            <a:pPr marL="342900" indent="-342900" algn="just">
              <a:buFont typeface="Arial" panose="020B0604020202020204" pitchFamily="34" charset="0"/>
              <a:buChar char="•"/>
            </a:pPr>
            <a:r>
              <a:rPr lang="en-US" sz="2400" dirty="0">
                <a:solidFill>
                  <a:srgbClr val="333333"/>
                </a:solidFill>
                <a:latin typeface="Times New Roman" panose="02020603050405020304" pitchFamily="18" charset="0"/>
                <a:cs typeface="Times New Roman" panose="02020603050405020304" pitchFamily="18" charset="0"/>
              </a:rPr>
              <a:t>However, because there are higher temperature differences and more landmass in the northern hemisphere, the regions located north of the Equator observe more extreme wind currents and weather events than the southern hemisphere.</a:t>
            </a:r>
            <a:endParaRPr lang="en-US" sz="2400" b="0" i="0" dirty="0">
              <a:solidFill>
                <a:srgbClr val="333333"/>
              </a:solidFill>
              <a:effectLst/>
              <a:latin typeface="Times New Roman" panose="02020603050405020304" pitchFamily="18" charset="0"/>
              <a:cs typeface="Times New Roman" panose="02020603050405020304" pitchFamily="18" charset="0"/>
            </a:endParaRPr>
          </a:p>
        </p:txBody>
      </p:sp>
      <p:sp>
        <p:nvSpPr>
          <p:cNvPr id="3" name="Rectangle 2"/>
          <p:cNvSpPr/>
          <p:nvPr/>
        </p:nvSpPr>
        <p:spPr>
          <a:xfrm>
            <a:off x="1082722" y="2773740"/>
            <a:ext cx="10572466" cy="2677656"/>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333333"/>
                </a:solidFill>
                <a:latin typeface="Times New Roman" panose="02020603050405020304" pitchFamily="18" charset="0"/>
                <a:cs typeface="Times New Roman" panose="02020603050405020304" pitchFamily="18" charset="0"/>
              </a:rPr>
              <a:t>The anemometer is a scientific device for accurately measuring wind intensity.</a:t>
            </a:r>
          </a:p>
          <a:p>
            <a:pPr marL="342900" indent="-342900">
              <a:buFont typeface="Arial" panose="020B0604020202020204" pitchFamily="34" charset="0"/>
              <a:buChar char="•"/>
            </a:pPr>
            <a:r>
              <a:rPr lang="en-US" sz="2400" dirty="0">
                <a:solidFill>
                  <a:srgbClr val="333333"/>
                </a:solidFill>
                <a:latin typeface="Times New Roman" panose="02020603050405020304" pitchFamily="18" charset="0"/>
                <a:cs typeface="Times New Roman" panose="02020603050405020304" pitchFamily="18" charset="0"/>
              </a:rPr>
              <a:t>Winds are the result of pressure differences. An accurate, scientific wind map features several atmospheric variables, including:</a:t>
            </a:r>
          </a:p>
          <a:p>
            <a:pPr marL="342900" indent="-342900">
              <a:buFont typeface="Arial" panose="020B0604020202020204" pitchFamily="34" charset="0"/>
              <a:buChar char="•"/>
            </a:pPr>
            <a:r>
              <a:rPr lang="en-US" sz="2400" b="1" dirty="0">
                <a:solidFill>
                  <a:srgbClr val="333333"/>
                </a:solidFill>
                <a:latin typeface="Times New Roman" panose="02020603050405020304" pitchFamily="18" charset="0"/>
                <a:cs typeface="Times New Roman" panose="02020603050405020304" pitchFamily="18" charset="0"/>
              </a:rPr>
              <a:t>Isobars</a:t>
            </a:r>
            <a:r>
              <a:rPr lang="en-US" sz="2400" dirty="0">
                <a:solidFill>
                  <a:srgbClr val="333333"/>
                </a:solidFill>
                <a:latin typeface="Times New Roman" panose="02020603050405020304" pitchFamily="18" charset="0"/>
                <a:cs typeface="Times New Roman" panose="02020603050405020304" pitchFamily="18" charset="0"/>
              </a:rPr>
              <a:t>: circular lines which represent the pressure difference (gradients);</a:t>
            </a:r>
          </a:p>
          <a:p>
            <a:pPr marL="342900" indent="-342900">
              <a:buFont typeface="Arial" panose="020B0604020202020204" pitchFamily="34" charset="0"/>
              <a:buChar char="•"/>
            </a:pPr>
            <a:r>
              <a:rPr lang="en-US" sz="2400" b="1" dirty="0">
                <a:solidFill>
                  <a:srgbClr val="333333"/>
                </a:solidFill>
                <a:latin typeface="Times New Roman" panose="02020603050405020304" pitchFamily="18" charset="0"/>
                <a:cs typeface="Times New Roman" panose="02020603050405020304" pitchFamily="18" charset="0"/>
              </a:rPr>
              <a:t>Wind barbs</a:t>
            </a:r>
            <a:r>
              <a:rPr lang="en-US" sz="2400" dirty="0">
                <a:solidFill>
                  <a:srgbClr val="333333"/>
                </a:solidFill>
                <a:latin typeface="Times New Roman" panose="02020603050405020304" pitchFamily="18" charset="0"/>
                <a:cs typeface="Times New Roman" panose="02020603050405020304" pitchFamily="18" charset="0"/>
              </a:rPr>
              <a:t>: small little "keys" which indicate wind direction and wind speed;</a:t>
            </a:r>
          </a:p>
          <a:p>
            <a:pPr marL="342900" indent="-342900">
              <a:buFont typeface="Arial" panose="020B0604020202020204" pitchFamily="34" charset="0"/>
              <a:buChar char="•"/>
            </a:pPr>
            <a:r>
              <a:rPr lang="en-US" sz="2400" b="1" dirty="0">
                <a:solidFill>
                  <a:srgbClr val="333333"/>
                </a:solidFill>
                <a:latin typeface="Times New Roman" panose="02020603050405020304" pitchFamily="18" charset="0"/>
                <a:cs typeface="Times New Roman" panose="02020603050405020304" pitchFamily="18" charset="0"/>
              </a:rPr>
              <a:t>Low-pressure center</a:t>
            </a:r>
            <a:r>
              <a:rPr lang="en-US" sz="2400" dirty="0">
                <a:solidFill>
                  <a:srgbClr val="333333"/>
                </a:solidFill>
                <a:latin typeface="Times New Roman" panose="02020603050405020304" pitchFamily="18" charset="0"/>
                <a:cs typeface="Times New Roman" panose="02020603050405020304" pitchFamily="18" charset="0"/>
              </a:rPr>
              <a:t>: designated by the letter "L";</a:t>
            </a:r>
          </a:p>
          <a:p>
            <a:pPr marL="342900" indent="-342900">
              <a:buFont typeface="Arial" panose="020B0604020202020204" pitchFamily="34" charset="0"/>
              <a:buChar char="•"/>
            </a:pPr>
            <a:r>
              <a:rPr lang="en-US" sz="2400" b="1" dirty="0">
                <a:solidFill>
                  <a:srgbClr val="333333"/>
                </a:solidFill>
                <a:latin typeface="Times New Roman" panose="02020603050405020304" pitchFamily="18" charset="0"/>
                <a:cs typeface="Times New Roman" panose="02020603050405020304" pitchFamily="18" charset="0"/>
              </a:rPr>
              <a:t>High-pressure center</a:t>
            </a:r>
            <a:r>
              <a:rPr lang="en-US" sz="2400" dirty="0">
                <a:solidFill>
                  <a:srgbClr val="333333"/>
                </a:solidFill>
                <a:latin typeface="Times New Roman" panose="02020603050405020304" pitchFamily="18" charset="0"/>
                <a:cs typeface="Times New Roman" panose="02020603050405020304" pitchFamily="18" charset="0"/>
              </a:rPr>
              <a:t>: designated by the letter "H";</a:t>
            </a:r>
            <a:endParaRPr lang="en-US" sz="2400" b="0" i="0" dirty="0">
              <a:solidFill>
                <a:srgbClr val="33333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2532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6616" y="1453415"/>
            <a:ext cx="6781800" cy="5404585"/>
          </a:xfrm>
          <a:prstGeom prst="rect">
            <a:avLst/>
          </a:prstGeom>
        </p:spPr>
      </p:pic>
      <p:pic>
        <p:nvPicPr>
          <p:cNvPr id="3" name="Picture 2"/>
          <p:cNvPicPr>
            <a:picLocks noChangeAspect="1"/>
          </p:cNvPicPr>
          <p:nvPr/>
        </p:nvPicPr>
        <p:blipFill>
          <a:blip r:embed="rId3"/>
          <a:stretch>
            <a:fillRect/>
          </a:stretch>
        </p:blipFill>
        <p:spPr>
          <a:xfrm>
            <a:off x="5867257" y="1453415"/>
            <a:ext cx="6183716" cy="4988327"/>
          </a:xfrm>
          <a:prstGeom prst="rect">
            <a:avLst/>
          </a:prstGeom>
        </p:spPr>
      </p:pic>
      <p:pic>
        <p:nvPicPr>
          <p:cNvPr id="4" name="Picture 3"/>
          <p:cNvPicPr>
            <a:picLocks noChangeAspect="1"/>
          </p:cNvPicPr>
          <p:nvPr/>
        </p:nvPicPr>
        <p:blipFill>
          <a:blip r:embed="rId4"/>
          <a:stretch>
            <a:fillRect/>
          </a:stretch>
        </p:blipFill>
        <p:spPr>
          <a:xfrm>
            <a:off x="487694" y="556573"/>
            <a:ext cx="2528461" cy="507952"/>
          </a:xfrm>
          <a:prstGeom prst="rect">
            <a:avLst/>
          </a:prstGeom>
        </p:spPr>
      </p:pic>
    </p:spTree>
    <p:extLst>
      <p:ext uri="{BB962C8B-B14F-4D97-AF65-F5344CB8AC3E}">
        <p14:creationId xmlns:p14="http://schemas.microsoft.com/office/powerpoint/2010/main" val="101276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91709" y="3244334"/>
            <a:ext cx="3008581" cy="646331"/>
          </a:xfrm>
          <a:prstGeom prst="rect">
            <a:avLst/>
          </a:prstGeom>
        </p:spPr>
        <p:txBody>
          <a:bodyPr wrap="none">
            <a:spAutoFit/>
          </a:bodyPr>
          <a:lstStyle/>
          <a:p>
            <a:r>
              <a:rPr lang="en-IN" dirty="0">
                <a:hlinkClick r:id="rId2"/>
              </a:rPr>
              <a:t>https://</a:t>
            </a:r>
            <a:r>
              <a:rPr lang="en-IN" dirty="0" smtClean="0">
                <a:hlinkClick r:id="rId2"/>
              </a:rPr>
              <a:t>youtu.be/NQ3Tj-tdQIk</a:t>
            </a:r>
            <a:endParaRPr lang="en-IN" dirty="0" smtClean="0"/>
          </a:p>
          <a:p>
            <a:endParaRPr lang="en-IN" dirty="0"/>
          </a:p>
        </p:txBody>
      </p:sp>
      <p:sp>
        <p:nvSpPr>
          <p:cNvPr id="5" name="Rectangle 4"/>
          <p:cNvSpPr/>
          <p:nvPr/>
        </p:nvSpPr>
        <p:spPr>
          <a:xfrm>
            <a:off x="3355663" y="4076847"/>
            <a:ext cx="3351623" cy="646331"/>
          </a:xfrm>
          <a:prstGeom prst="rect">
            <a:avLst/>
          </a:prstGeom>
        </p:spPr>
        <p:txBody>
          <a:bodyPr wrap="none">
            <a:spAutoFit/>
          </a:bodyPr>
          <a:lstStyle/>
          <a:p>
            <a:r>
              <a:rPr lang="en-IN">
                <a:hlinkClick r:id="rId3"/>
              </a:rPr>
              <a:t>https://</a:t>
            </a:r>
            <a:r>
              <a:rPr lang="en-IN" smtClean="0">
                <a:hlinkClick r:id="rId3"/>
              </a:rPr>
              <a:t>youtu.be/HDsUMqYuUm8</a:t>
            </a:r>
            <a:endParaRPr lang="en-IN" smtClean="0"/>
          </a:p>
          <a:p>
            <a:endParaRPr lang="en-IN"/>
          </a:p>
        </p:txBody>
      </p:sp>
    </p:spTree>
    <p:extLst>
      <p:ext uri="{BB962C8B-B14F-4D97-AF65-F5344CB8AC3E}">
        <p14:creationId xmlns:p14="http://schemas.microsoft.com/office/powerpoint/2010/main" val="2825813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ind ener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490" y="450760"/>
            <a:ext cx="10483403" cy="5769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4685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AN23principle of wind energy conver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643" y="329252"/>
            <a:ext cx="4307244" cy="622167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406457" y="329252"/>
            <a:ext cx="6861045" cy="523220"/>
          </a:xfrm>
          <a:prstGeom prst="rect">
            <a:avLst/>
          </a:prstGeom>
        </p:spPr>
        <p:txBody>
          <a:bodyPr wrap="none">
            <a:spAutoFit/>
          </a:bodyPr>
          <a:lstStyle/>
          <a:p>
            <a:pPr fontAlgn="base"/>
            <a:r>
              <a:rPr lang="en-US" sz="2800" b="1" dirty="0">
                <a:latin typeface="Times New Roman" panose="02020603050405020304" pitchFamily="18" charset="0"/>
                <a:cs typeface="Times New Roman" panose="02020603050405020304" pitchFamily="18" charset="0"/>
              </a:rPr>
              <a:t>Basic Principle of Wind Energy Conversion</a:t>
            </a:r>
            <a:endParaRPr lang="en-US" sz="2800" b="1" i="0" dirty="0">
              <a:effectLst/>
              <a:latin typeface="Times New Roman" panose="02020603050405020304" pitchFamily="18" charset="0"/>
              <a:cs typeface="Times New Roman" panose="02020603050405020304" pitchFamily="18" charset="0"/>
            </a:endParaRPr>
          </a:p>
        </p:txBody>
      </p:sp>
      <p:sp>
        <p:nvSpPr>
          <p:cNvPr id="3" name="Rectangle 2"/>
          <p:cNvSpPr/>
          <p:nvPr/>
        </p:nvSpPr>
        <p:spPr>
          <a:xfrm>
            <a:off x="5204346" y="1198688"/>
            <a:ext cx="6778388" cy="4832092"/>
          </a:xfrm>
          <a:prstGeom prst="rect">
            <a:avLst/>
          </a:prstGeom>
        </p:spPr>
        <p:txBody>
          <a:bodyPr wrap="square">
            <a:spAutoFit/>
          </a:bodyPr>
          <a:lstStyle/>
          <a:p>
            <a:pPr marL="457200" indent="-457200" algn="just">
              <a:buFont typeface="Arial" panose="020B0604020202020204" pitchFamily="34" charset="0"/>
              <a:buChar char="•"/>
            </a:pPr>
            <a:r>
              <a:rPr lang="en-US" sz="2800" dirty="0">
                <a:solidFill>
                  <a:srgbClr val="262626"/>
                </a:solidFill>
                <a:latin typeface="Times New Roman" panose="02020603050405020304" pitchFamily="18" charset="0"/>
                <a:cs typeface="Times New Roman" panose="02020603050405020304" pitchFamily="18" charset="0"/>
              </a:rPr>
              <a:t>The </a:t>
            </a:r>
            <a:r>
              <a:rPr lang="en-US" sz="2800" b="1" dirty="0">
                <a:solidFill>
                  <a:srgbClr val="262626"/>
                </a:solidFill>
                <a:latin typeface="Times New Roman" panose="02020603050405020304" pitchFamily="18" charset="0"/>
                <a:cs typeface="Times New Roman" panose="02020603050405020304" pitchFamily="18" charset="0"/>
              </a:rPr>
              <a:t>utilization of wind to generate mechanical power or electricity</a:t>
            </a:r>
            <a:r>
              <a:rPr lang="en-US" sz="2800" dirty="0">
                <a:solidFill>
                  <a:srgbClr val="262626"/>
                </a:solidFill>
                <a:latin typeface="Times New Roman" panose="02020603050405020304" pitchFamily="18" charset="0"/>
                <a:cs typeface="Times New Roman" panose="02020603050405020304" pitchFamily="18" charset="0"/>
              </a:rPr>
              <a:t> is referred to as wind power or wind energy. </a:t>
            </a:r>
            <a:endParaRPr lang="en-US" sz="2800" dirty="0" smtClean="0">
              <a:solidFill>
                <a:srgbClr val="262626"/>
              </a:solidFill>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2800" dirty="0" smtClean="0">
                <a:solidFill>
                  <a:srgbClr val="262626"/>
                </a:solidFill>
                <a:latin typeface="Times New Roman" panose="02020603050405020304" pitchFamily="18" charset="0"/>
                <a:cs typeface="Times New Roman" panose="02020603050405020304" pitchFamily="18" charset="0"/>
              </a:rPr>
              <a:t>Wind </a:t>
            </a:r>
            <a:r>
              <a:rPr lang="en-US" sz="2800" dirty="0">
                <a:solidFill>
                  <a:srgbClr val="262626"/>
                </a:solidFill>
                <a:latin typeface="Times New Roman" panose="02020603050405020304" pitchFamily="18" charset="0"/>
                <a:cs typeface="Times New Roman" panose="02020603050405020304" pitchFamily="18" charset="0"/>
              </a:rPr>
              <a:t>turbines are devices that harness the kinetic energy of the wind and transform it into mechanical energy</a:t>
            </a:r>
            <a:r>
              <a:rPr lang="en-US" sz="2800" dirty="0" smtClean="0">
                <a:solidFill>
                  <a:srgbClr val="262626"/>
                </a:solidFill>
                <a:latin typeface="Times New Roman" panose="02020603050405020304" pitchFamily="18" charset="0"/>
                <a:cs typeface="Times New Roman" panose="02020603050405020304" pitchFamily="18" charset="0"/>
              </a:rPr>
              <a:t>.</a:t>
            </a:r>
          </a:p>
          <a:p>
            <a:pPr marL="457200" indent="-457200" algn="just">
              <a:buFont typeface="Arial" panose="020B0604020202020204" pitchFamily="34" charset="0"/>
              <a:buChar char="•"/>
            </a:pPr>
            <a:r>
              <a:rPr lang="en-US" sz="2800" dirty="0" smtClean="0">
                <a:solidFill>
                  <a:srgbClr val="262626"/>
                </a:solidFill>
                <a:latin typeface="Times New Roman" panose="02020603050405020304" pitchFamily="18" charset="0"/>
                <a:cs typeface="Times New Roman" panose="02020603050405020304" pitchFamily="18" charset="0"/>
              </a:rPr>
              <a:t> </a:t>
            </a:r>
            <a:r>
              <a:rPr lang="en-US" sz="2800" dirty="0">
                <a:solidFill>
                  <a:srgbClr val="262626"/>
                </a:solidFill>
                <a:latin typeface="Times New Roman" panose="02020603050405020304" pitchFamily="18" charset="0"/>
                <a:cs typeface="Times New Roman" panose="02020603050405020304" pitchFamily="18" charset="0"/>
              </a:rPr>
              <a:t>A generator can take this mechanical energy and turn it into electricity for general consumption or for a specific purpose, like grinding grain or pumping water.</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0673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3982" y="648228"/>
            <a:ext cx="6096000" cy="5016758"/>
          </a:xfrm>
          <a:prstGeom prst="rect">
            <a:avLst/>
          </a:prstGeom>
        </p:spPr>
        <p:txBody>
          <a:bodyPr>
            <a:spAutoFit/>
          </a:bodyPr>
          <a:lstStyle/>
          <a:p>
            <a:pPr algn="just" fontAlgn="base"/>
            <a:r>
              <a:rPr lang="en-US" sz="2000" dirty="0">
                <a:solidFill>
                  <a:srgbClr val="262626"/>
                </a:solidFill>
                <a:latin typeface="Times New Roman" panose="02020603050405020304" pitchFamily="18" charset="0"/>
                <a:cs typeface="Times New Roman" panose="02020603050405020304" pitchFamily="18" charset="0"/>
              </a:rPr>
              <a:t>Depending on the location of the wind turbines, there are currently two distinct types of wind energy.</a:t>
            </a:r>
          </a:p>
          <a:p>
            <a:pPr algn="just" fontAlgn="base"/>
            <a:r>
              <a:rPr lang="en-US" sz="2000" b="1" dirty="0">
                <a:solidFill>
                  <a:srgbClr val="262626"/>
                </a:solidFill>
                <a:latin typeface="Times New Roman" panose="02020603050405020304" pitchFamily="18" charset="0"/>
                <a:cs typeface="Times New Roman" panose="02020603050405020304" pitchFamily="18" charset="0"/>
              </a:rPr>
              <a:t>1.</a:t>
            </a:r>
            <a:r>
              <a:rPr lang="en-US" sz="2000" dirty="0">
                <a:solidFill>
                  <a:srgbClr val="262626"/>
                </a:solidFill>
                <a:latin typeface="Times New Roman" panose="02020603050405020304" pitchFamily="18" charset="0"/>
                <a:cs typeface="Times New Roman" panose="02020603050405020304" pitchFamily="18" charset="0"/>
              </a:rPr>
              <a:t> </a:t>
            </a:r>
            <a:r>
              <a:rPr lang="en-US" sz="2000" b="1" dirty="0">
                <a:solidFill>
                  <a:srgbClr val="262626"/>
                </a:solidFill>
                <a:latin typeface="Times New Roman" panose="02020603050405020304" pitchFamily="18" charset="0"/>
                <a:cs typeface="Times New Roman" panose="02020603050405020304" pitchFamily="18" charset="0"/>
              </a:rPr>
              <a:t>Onshore wind energy: </a:t>
            </a:r>
            <a:r>
              <a:rPr lang="en-US" sz="2000" dirty="0">
                <a:solidFill>
                  <a:srgbClr val="262626"/>
                </a:solidFill>
                <a:latin typeface="Times New Roman" panose="02020603050405020304" pitchFamily="18" charset="0"/>
                <a:cs typeface="Times New Roman" panose="02020603050405020304" pitchFamily="18" charset="0"/>
              </a:rPr>
              <a:t>By capturing the wind in land-based wind farms, onshore wind energy is responsible for generating electricity. As a means to this purpose, we set up wind turbines that can convert the kinetic energy of the wind into usable power that is then fed into the grid.</a:t>
            </a:r>
          </a:p>
          <a:p>
            <a:pPr algn="just" fontAlgn="base"/>
            <a:r>
              <a:rPr lang="en-US" sz="2000" b="1" dirty="0">
                <a:solidFill>
                  <a:srgbClr val="262626"/>
                </a:solidFill>
                <a:latin typeface="Times New Roman" panose="02020603050405020304" pitchFamily="18" charset="0"/>
                <a:cs typeface="Times New Roman" panose="02020603050405020304" pitchFamily="18" charset="0"/>
              </a:rPr>
              <a:t>2.</a:t>
            </a:r>
            <a:r>
              <a:rPr lang="en-US" sz="2000" dirty="0">
                <a:solidFill>
                  <a:srgbClr val="262626"/>
                </a:solidFill>
                <a:latin typeface="Times New Roman" panose="02020603050405020304" pitchFamily="18" charset="0"/>
                <a:cs typeface="Times New Roman" panose="02020603050405020304" pitchFamily="18" charset="0"/>
              </a:rPr>
              <a:t> </a:t>
            </a:r>
            <a:r>
              <a:rPr lang="en-US" sz="2000" b="1" dirty="0">
                <a:solidFill>
                  <a:srgbClr val="262626"/>
                </a:solidFill>
                <a:latin typeface="Times New Roman" panose="02020603050405020304" pitchFamily="18" charset="0"/>
                <a:cs typeface="Times New Roman" panose="02020603050405020304" pitchFamily="18" charset="0"/>
              </a:rPr>
              <a:t>Offshore wind energy: </a:t>
            </a:r>
            <a:r>
              <a:rPr lang="en-US" sz="2000" dirty="0">
                <a:solidFill>
                  <a:srgbClr val="262626"/>
                </a:solidFill>
                <a:latin typeface="Times New Roman" panose="02020603050405020304" pitchFamily="18" charset="0"/>
                <a:cs typeface="Times New Roman" panose="02020603050405020304" pitchFamily="18" charset="0"/>
              </a:rPr>
              <a:t>This type of wind energy is obtained by using the force of the wind that is produced on the </a:t>
            </a:r>
            <a:r>
              <a:rPr lang="en-US" sz="2000" b="1" dirty="0">
                <a:solidFill>
                  <a:srgbClr val="262626"/>
                </a:solidFill>
                <a:latin typeface="Times New Roman" panose="02020603050405020304" pitchFamily="18" charset="0"/>
                <a:cs typeface="Times New Roman" panose="02020603050405020304" pitchFamily="18" charset="0"/>
              </a:rPr>
              <a:t>high seas</a:t>
            </a:r>
            <a:r>
              <a:rPr lang="en-US" sz="2000" dirty="0">
                <a:solidFill>
                  <a:srgbClr val="262626"/>
                </a:solidFill>
                <a:latin typeface="Times New Roman" panose="02020603050405020304" pitchFamily="18" charset="0"/>
                <a:cs typeface="Times New Roman" panose="02020603050405020304" pitchFamily="18" charset="0"/>
              </a:rPr>
              <a:t>. </a:t>
            </a:r>
            <a:endParaRPr lang="en-US" sz="2000" dirty="0" smtClean="0">
              <a:solidFill>
                <a:srgbClr val="262626"/>
              </a:solidFill>
              <a:latin typeface="Times New Roman" panose="02020603050405020304" pitchFamily="18" charset="0"/>
              <a:cs typeface="Times New Roman" panose="02020603050405020304" pitchFamily="18" charset="0"/>
            </a:endParaRPr>
          </a:p>
          <a:p>
            <a:pPr algn="just" fontAlgn="base"/>
            <a:r>
              <a:rPr lang="en-US" sz="2000" dirty="0" smtClean="0">
                <a:solidFill>
                  <a:srgbClr val="262626"/>
                </a:solidFill>
                <a:latin typeface="Times New Roman" panose="02020603050405020304" pitchFamily="18" charset="0"/>
                <a:cs typeface="Times New Roman" panose="02020603050405020304" pitchFamily="18" charset="0"/>
              </a:rPr>
              <a:t>Here </a:t>
            </a:r>
            <a:r>
              <a:rPr lang="en-US" sz="2000" dirty="0">
                <a:solidFill>
                  <a:srgbClr val="262626"/>
                </a:solidFill>
                <a:latin typeface="Times New Roman" panose="02020603050405020304" pitchFamily="18" charset="0"/>
                <a:cs typeface="Times New Roman" panose="02020603050405020304" pitchFamily="18" charset="0"/>
              </a:rPr>
              <a:t>the wind energy reaches a more constant and higher speed than on land. This happens because the high seas have the absence of barriers. </a:t>
            </a:r>
            <a:r>
              <a:rPr lang="en-US" sz="2000" dirty="0" smtClean="0">
                <a:solidFill>
                  <a:srgbClr val="262626"/>
                </a:solidFill>
                <a:latin typeface="Times New Roman" panose="02020603050405020304" pitchFamily="18" charset="0"/>
                <a:cs typeface="Times New Roman" panose="02020603050405020304" pitchFamily="18" charset="0"/>
              </a:rPr>
              <a:t>Mega structures </a:t>
            </a:r>
            <a:r>
              <a:rPr lang="en-US" sz="2000" dirty="0">
                <a:solidFill>
                  <a:srgbClr val="262626"/>
                </a:solidFill>
                <a:latin typeface="Times New Roman" panose="02020603050405020304" pitchFamily="18" charset="0"/>
                <a:cs typeface="Times New Roman" panose="02020603050405020304" pitchFamily="18" charset="0"/>
              </a:rPr>
              <a:t>are installed in order to make the most out of this resource. These structures are seated on the seabed and are also equipped with the latest technological innovations.</a:t>
            </a:r>
            <a:endParaRPr lang="en-US" sz="2000" b="0" i="0" dirty="0">
              <a:solidFill>
                <a:srgbClr val="262626"/>
              </a:solidFill>
              <a:effectLst/>
              <a:latin typeface="Times New Roman" panose="02020603050405020304" pitchFamily="18" charset="0"/>
              <a:cs typeface="Times New Roman" panose="02020603050405020304" pitchFamily="18" charset="0"/>
            </a:endParaRPr>
          </a:p>
        </p:txBody>
      </p:sp>
      <p:pic>
        <p:nvPicPr>
          <p:cNvPr id="2050" name="Picture 2" descr="Alternative energy. Aerial view of offshore windmill park at sea. This photo was taken on April 12, 2019 above the Rentel wind farm on the Belgian North Sea offshore wind farm stock pictures, royalty-free photos &amp;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977" y="3156607"/>
            <a:ext cx="5098814" cy="31389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anoramic wind farm in Scotland Wide panoramic view of onshore wind farm with blue sky. onshore wind turbines stock pictures, royalty-free photos &amp;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0966" y="488452"/>
            <a:ext cx="5440007" cy="2295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906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0709" y="708884"/>
            <a:ext cx="10995547" cy="5632311"/>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2400" dirty="0">
                <a:solidFill>
                  <a:srgbClr val="292929"/>
                </a:solidFill>
                <a:latin typeface="Times New Roman" panose="02020603050405020304" pitchFamily="18" charset="0"/>
                <a:cs typeface="Times New Roman" panose="02020603050405020304" pitchFamily="18" charset="0"/>
              </a:rPr>
              <a:t>A wind turbine turns wind energy into electricity using the aerodynamic force from the rotor blades, which work like an airplane wing or helicopter rotor blade. </a:t>
            </a:r>
            <a:endParaRPr lang="en-US" sz="2400" dirty="0" smtClean="0">
              <a:solidFill>
                <a:srgbClr val="292929"/>
              </a:solidFill>
              <a:latin typeface="Times New Roman" panose="02020603050405020304" pitchFamily="18" charset="0"/>
              <a:cs typeface="Times New Roman" panose="02020603050405020304" pitchFamily="18" charset="0"/>
            </a:endParaRPr>
          </a:p>
          <a:p>
            <a:pPr marL="342900" indent="-342900" algn="just">
              <a:lnSpc>
                <a:spcPct val="150000"/>
              </a:lnSpc>
              <a:buFont typeface="Arial" panose="020B0604020202020204" pitchFamily="34" charset="0"/>
              <a:buChar char="•"/>
            </a:pPr>
            <a:r>
              <a:rPr lang="en-US" sz="2400" dirty="0" smtClean="0">
                <a:solidFill>
                  <a:srgbClr val="292929"/>
                </a:solidFill>
                <a:latin typeface="Times New Roman" panose="02020603050405020304" pitchFamily="18" charset="0"/>
                <a:cs typeface="Times New Roman" panose="02020603050405020304" pitchFamily="18" charset="0"/>
              </a:rPr>
              <a:t>When </a:t>
            </a:r>
            <a:r>
              <a:rPr lang="en-US" sz="2400" dirty="0">
                <a:solidFill>
                  <a:srgbClr val="292929"/>
                </a:solidFill>
                <a:latin typeface="Times New Roman" panose="02020603050405020304" pitchFamily="18" charset="0"/>
                <a:cs typeface="Times New Roman" panose="02020603050405020304" pitchFamily="18" charset="0"/>
              </a:rPr>
              <a:t>wind flows across the blade, the air pressure on one side of the blade decreases. The difference in air pressure across the two sides of the blade creates both lift and drag. The force of the lift is stronger than the drag and this causes the rotor to spin. </a:t>
            </a:r>
            <a:endParaRPr lang="en-US" sz="2400" dirty="0" smtClean="0">
              <a:solidFill>
                <a:srgbClr val="292929"/>
              </a:solidFill>
              <a:latin typeface="Times New Roman" panose="02020603050405020304" pitchFamily="18" charset="0"/>
              <a:cs typeface="Times New Roman" panose="02020603050405020304" pitchFamily="18" charset="0"/>
            </a:endParaRPr>
          </a:p>
          <a:p>
            <a:pPr marL="342900" indent="-342900" algn="just">
              <a:lnSpc>
                <a:spcPct val="150000"/>
              </a:lnSpc>
              <a:buFont typeface="Arial" panose="020B0604020202020204" pitchFamily="34" charset="0"/>
              <a:buChar char="•"/>
            </a:pPr>
            <a:r>
              <a:rPr lang="en-US" sz="2400" dirty="0" smtClean="0">
                <a:solidFill>
                  <a:srgbClr val="292929"/>
                </a:solidFill>
                <a:latin typeface="Times New Roman" panose="02020603050405020304" pitchFamily="18" charset="0"/>
                <a:cs typeface="Times New Roman" panose="02020603050405020304" pitchFamily="18" charset="0"/>
              </a:rPr>
              <a:t>The </a:t>
            </a:r>
            <a:r>
              <a:rPr lang="en-US" sz="2400" dirty="0">
                <a:solidFill>
                  <a:srgbClr val="292929"/>
                </a:solidFill>
                <a:latin typeface="Times New Roman" panose="02020603050405020304" pitchFamily="18" charset="0"/>
                <a:cs typeface="Times New Roman" panose="02020603050405020304" pitchFamily="18" charset="0"/>
              </a:rPr>
              <a:t>rotor connects to the generator, either directly (if it’s a direct drive turbine) or through a shaft and a series of gears (a gearbox) that speed up the rotation and allow for a physically smaller generator. </a:t>
            </a:r>
            <a:endParaRPr lang="en-US" sz="2400" dirty="0" smtClean="0">
              <a:solidFill>
                <a:srgbClr val="292929"/>
              </a:solidFill>
              <a:latin typeface="Times New Roman" panose="02020603050405020304" pitchFamily="18" charset="0"/>
              <a:cs typeface="Times New Roman" panose="02020603050405020304" pitchFamily="18" charset="0"/>
            </a:endParaRPr>
          </a:p>
          <a:p>
            <a:pPr marL="342900" indent="-342900" algn="just">
              <a:lnSpc>
                <a:spcPct val="150000"/>
              </a:lnSpc>
              <a:buFont typeface="Arial" panose="020B0604020202020204" pitchFamily="34" charset="0"/>
              <a:buChar char="•"/>
            </a:pPr>
            <a:r>
              <a:rPr lang="en-US" sz="2400" dirty="0" smtClean="0">
                <a:solidFill>
                  <a:srgbClr val="292929"/>
                </a:solidFill>
                <a:latin typeface="Times New Roman" panose="02020603050405020304" pitchFamily="18" charset="0"/>
                <a:cs typeface="Times New Roman" panose="02020603050405020304" pitchFamily="18" charset="0"/>
              </a:rPr>
              <a:t>This </a:t>
            </a:r>
            <a:r>
              <a:rPr lang="en-US" sz="2400" dirty="0">
                <a:solidFill>
                  <a:srgbClr val="292929"/>
                </a:solidFill>
                <a:latin typeface="Times New Roman" panose="02020603050405020304" pitchFamily="18" charset="0"/>
                <a:cs typeface="Times New Roman" panose="02020603050405020304" pitchFamily="18" charset="0"/>
              </a:rPr>
              <a:t>translation of aerodynamic force to the rotation of a generator creates electricity.</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74920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0376" y="354842"/>
            <a:ext cx="11423175" cy="6059605"/>
          </a:xfrm>
          <a:prstGeom prst="rect">
            <a:avLst/>
          </a:prstGeom>
        </p:spPr>
      </p:pic>
    </p:spTree>
    <p:extLst>
      <p:ext uri="{BB962C8B-B14F-4D97-AF65-F5344CB8AC3E}">
        <p14:creationId xmlns:p14="http://schemas.microsoft.com/office/powerpoint/2010/main" val="3580133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1876" y="1169874"/>
            <a:ext cx="3182731" cy="646331"/>
          </a:xfrm>
          <a:prstGeom prst="rect">
            <a:avLst/>
          </a:prstGeom>
        </p:spPr>
        <p:txBody>
          <a:bodyPr wrap="none">
            <a:spAutoFit/>
          </a:bodyPr>
          <a:lstStyle/>
          <a:p>
            <a:r>
              <a:rPr lang="en-IN" dirty="0">
                <a:hlinkClick r:id="rId2"/>
              </a:rPr>
              <a:t>https://</a:t>
            </a:r>
            <a:r>
              <a:rPr lang="en-IN" dirty="0" smtClean="0">
                <a:hlinkClick r:id="rId2"/>
              </a:rPr>
              <a:t>youtu.be/qSWm_nprfqE</a:t>
            </a:r>
            <a:endParaRPr lang="en-IN" dirty="0" smtClean="0"/>
          </a:p>
          <a:p>
            <a:endParaRPr lang="en-IN" dirty="0"/>
          </a:p>
        </p:txBody>
      </p:sp>
      <p:sp>
        <p:nvSpPr>
          <p:cNvPr id="2" name="Rectangle 1"/>
          <p:cNvSpPr/>
          <p:nvPr/>
        </p:nvSpPr>
        <p:spPr>
          <a:xfrm>
            <a:off x="550460" y="2140383"/>
            <a:ext cx="11336740" cy="2677656"/>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How Does Wind Turbine Work?</a:t>
            </a:r>
          </a:p>
          <a:p>
            <a:pPr marL="342900" indent="-342900" algn="just">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There is an air turbine of large blades attached on the top of a supporting tower of sufficient height. </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Courier New" panose="02070309020205020404" pitchFamily="49" charset="0"/>
              <a:buChar char="o"/>
            </a:pPr>
            <a:r>
              <a:rPr lang="en-US" sz="2400" dirty="0" smtClean="0">
                <a:latin typeface="Times New Roman" panose="02020603050405020304" pitchFamily="18" charset="0"/>
                <a:cs typeface="Times New Roman" panose="02020603050405020304" pitchFamily="18" charset="0"/>
              </a:rPr>
              <a:t>When </a:t>
            </a:r>
            <a:r>
              <a:rPr lang="en-US" sz="2400" dirty="0">
                <a:latin typeface="Times New Roman" panose="02020603050405020304" pitchFamily="18" charset="0"/>
                <a:cs typeface="Times New Roman" panose="02020603050405020304" pitchFamily="18" charset="0"/>
              </a:rPr>
              <a:t>wind strikes on the turbine blades, the turbine rotates due to the design and alignment of rotor blades. </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Courier New" panose="02070309020205020404" pitchFamily="49" charset="0"/>
              <a:buChar char="o"/>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shaft of the turbine is coupled with an electrical generator. The output of the generator is collected through electric power cables.</a:t>
            </a:r>
            <a:endParaRPr lang="en-US" sz="2400" b="0" i="0" dirty="0">
              <a:effectLst/>
              <a:latin typeface="Times New Roman" panose="02020603050405020304" pitchFamily="18" charset="0"/>
              <a:cs typeface="Times New Roman" panose="02020603050405020304" pitchFamily="18" charset="0"/>
            </a:endParaRPr>
          </a:p>
        </p:txBody>
      </p:sp>
      <p:sp>
        <p:nvSpPr>
          <p:cNvPr id="3" name="Rectangle 2"/>
          <p:cNvSpPr/>
          <p:nvPr/>
        </p:nvSpPr>
        <p:spPr>
          <a:xfrm>
            <a:off x="1262245" y="1608962"/>
            <a:ext cx="3061992" cy="369332"/>
          </a:xfrm>
          <a:prstGeom prst="rect">
            <a:avLst/>
          </a:prstGeom>
        </p:spPr>
        <p:txBody>
          <a:bodyPr wrap="none">
            <a:spAutoFit/>
          </a:bodyPr>
          <a:lstStyle/>
          <a:p>
            <a:r>
              <a:rPr lang="en-IN" dirty="0"/>
              <a:t>https://youtu.be/Hf875eOVrVI</a:t>
            </a:r>
          </a:p>
        </p:txBody>
      </p:sp>
    </p:spTree>
    <p:extLst>
      <p:ext uri="{BB962C8B-B14F-4D97-AF65-F5344CB8AC3E}">
        <p14:creationId xmlns:p14="http://schemas.microsoft.com/office/powerpoint/2010/main" val="16197971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4926" y="394692"/>
            <a:ext cx="11486866" cy="6370975"/>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the wind strikes the rotor blades, blades start rotating. </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turbine rotor is connected to a high-speed gearbox. Gearbox transforms the rotor rotation from low speed to high speed. </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high-speed shaft from the gearbox is coupled with the rotor of the generator and hence the electrical generator runs at a higher speed. </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An </a:t>
            </a:r>
            <a:r>
              <a:rPr lang="en-US" sz="2400" dirty="0">
                <a:latin typeface="Times New Roman" panose="02020603050405020304" pitchFamily="18" charset="0"/>
                <a:cs typeface="Times New Roman" panose="02020603050405020304" pitchFamily="18" charset="0"/>
              </a:rPr>
              <a:t>exciter is needed to give the required excitation to the magnetic coil of the generator field system so that it can generate the required electricity. The generated voltage at output terminals of the alternator is proportional to both the speed and field flux of the alternator. </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speed is governed by wind power which is out of control. Hence to maintain uniformity of the output power from the alternator, excitation must be controlled according to the availability of natural wind power. </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exciter current is controlled by a turbine controller which senses the wind speed</a:t>
            </a:r>
            <a:r>
              <a:rPr lang="en-US" sz="2400" dirty="0" smtClean="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Then output voltage of electrical generator(alternator) is given to a rectifier where the alternator output gets rectified to DC. Then this rectified DC output is given to line converter unit to convert it into stabilized AC output which is ultimately fed to either electrical transmission network or transmission grid with the help of step up transformer. </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04933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5994" y="658842"/>
            <a:ext cx="11213910" cy="1200329"/>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There are other two control mechanisms attached to a modern big wind turbine.</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Controlling the orientation of the turbine blade.</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Controlling the orientation of the turbine face.</a:t>
            </a:r>
            <a:endParaRPr lang="en-US" sz="2400" b="0" i="0" dirty="0">
              <a:effectLst/>
              <a:latin typeface="Times New Roman" panose="02020603050405020304" pitchFamily="18" charset="0"/>
              <a:cs typeface="Times New Roman" panose="02020603050405020304" pitchFamily="18" charset="0"/>
            </a:endParaRPr>
          </a:p>
        </p:txBody>
      </p:sp>
      <p:sp>
        <p:nvSpPr>
          <p:cNvPr id="3" name="Rectangle 2"/>
          <p:cNvSpPr/>
          <p:nvPr/>
        </p:nvSpPr>
        <p:spPr>
          <a:xfrm>
            <a:off x="468573" y="2011486"/>
            <a:ext cx="11391331" cy="2677656"/>
          </a:xfrm>
          <a:prstGeom prst="rect">
            <a:avLst/>
          </a:prstGeom>
        </p:spPr>
        <p:txBody>
          <a:bodyPr wrap="square">
            <a:spAutoFit/>
          </a:bodyPr>
          <a:lstStyle/>
          <a:p>
            <a:pPr marL="342900" indent="-342900" algn="jus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The orientation of turbine blades is governed from the base hub of the blades. The blades are attached to the central hub with the help of a rotating arrangement through gears and small electric motor or hydraulic rotary system. The system can be electrically or mechanically controlled depending on its design. The blades are swiveled depending upon the speed of the wind. The technique is called </a:t>
            </a:r>
            <a:r>
              <a:rPr lang="en-US" sz="2400" dirty="0">
                <a:solidFill>
                  <a:srgbClr val="FF0000"/>
                </a:solidFill>
                <a:latin typeface="Times New Roman" panose="02020603050405020304" pitchFamily="18" charset="0"/>
                <a:cs typeface="Times New Roman" panose="02020603050405020304" pitchFamily="18" charset="0"/>
              </a:rPr>
              <a:t>pitch control</a:t>
            </a:r>
            <a:r>
              <a:rPr lang="en-US" sz="2400" dirty="0">
                <a:latin typeface="Times New Roman" panose="02020603050405020304" pitchFamily="18" charset="0"/>
                <a:cs typeface="Times New Roman" panose="02020603050405020304" pitchFamily="18" charset="0"/>
              </a:rPr>
              <a:t>. It provides the best possible orientation of the turbine blades along the direction of the wind to obtain optimized wind power.</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0304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9766" y="903996"/>
            <a:ext cx="11063785" cy="2677656"/>
          </a:xfrm>
          <a:prstGeom prst="rect">
            <a:avLst/>
          </a:prstGeom>
        </p:spPr>
        <p:txBody>
          <a:bodyPr wrap="square">
            <a:spAutoFit/>
          </a:bodyPr>
          <a:lstStyle/>
          <a:p>
            <a:pPr marL="342900" indent="-342900" algn="jus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The orientation of the nacelle or the entire body of the turbine can follow the direction of changing wind direction to maximize mechanical energy harvesting from the wind. The direction of the wind along with its speed is sensed by an anemometer (automatic speed measuring devices) with wind vanes attached to the back top of the nacelle. The signal is fed back to an electronic microprocessor-based controlling system which governs the yaw motor which rotates the entire nacelle with gearing arrangement to face the air turbine along the direction of the wind.</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0825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3680" y="1072841"/>
            <a:ext cx="10967042" cy="4657725"/>
          </a:xfrm>
          <a:prstGeom prst="rect">
            <a:avLst/>
          </a:prstGeom>
        </p:spPr>
      </p:pic>
    </p:spTree>
    <p:extLst>
      <p:ext uri="{BB962C8B-B14F-4D97-AF65-F5344CB8AC3E}">
        <p14:creationId xmlns:p14="http://schemas.microsoft.com/office/powerpoint/2010/main" val="927202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5789" y="528429"/>
            <a:ext cx="4945456" cy="461665"/>
          </a:xfrm>
          <a:prstGeom prst="rect">
            <a:avLst/>
          </a:prstGeom>
        </p:spPr>
        <p:txBody>
          <a:bodyPr wrap="none">
            <a:spAutoFit/>
          </a:bodyPr>
          <a:lstStyle/>
          <a:p>
            <a:r>
              <a:rPr lang="en-US" sz="2400" b="1" dirty="0">
                <a:latin typeface="Times New Roman" panose="02020603050405020304" pitchFamily="18" charset="0"/>
                <a:cs typeface="Times New Roman" panose="02020603050405020304" pitchFamily="18" charset="0"/>
              </a:rPr>
              <a:t>Basic Construction of Wind Turbine</a:t>
            </a:r>
            <a:endParaRPr lang="en-US" sz="2400" b="1" i="0" dirty="0">
              <a:effectLst/>
              <a:latin typeface="Times New Roman" panose="02020603050405020304" pitchFamily="18" charset="0"/>
              <a:cs typeface="Times New Roman" panose="02020603050405020304" pitchFamily="18" charset="0"/>
            </a:endParaRPr>
          </a:p>
        </p:txBody>
      </p:sp>
      <p:sp>
        <p:nvSpPr>
          <p:cNvPr id="3" name="Rectangle 2"/>
          <p:cNvSpPr/>
          <p:nvPr/>
        </p:nvSpPr>
        <p:spPr>
          <a:xfrm>
            <a:off x="405788" y="1359932"/>
            <a:ext cx="11576945" cy="3170099"/>
          </a:xfrm>
          <a:prstGeom prst="rect">
            <a:avLst/>
          </a:prstGeom>
        </p:spPr>
        <p:txBody>
          <a:bodyPr wrap="square">
            <a:spAutoFit/>
          </a:bodyPr>
          <a:lstStyle/>
          <a:p>
            <a:pPr algn="just"/>
            <a:r>
              <a:rPr lang="en-US" sz="2000" b="1" dirty="0">
                <a:solidFill>
                  <a:srgbClr val="FF0000"/>
                </a:solidFill>
                <a:latin typeface="Times New Roman" panose="02020603050405020304" pitchFamily="18" charset="0"/>
                <a:cs typeface="Times New Roman" panose="02020603050405020304" pitchFamily="18" charset="0"/>
              </a:rPr>
              <a:t>Major Parts of Wind Turbine</a:t>
            </a:r>
          </a:p>
          <a:p>
            <a:pPr algn="just"/>
            <a:r>
              <a:rPr lang="en-US" sz="2000" b="1" dirty="0" smtClean="0">
                <a:solidFill>
                  <a:schemeClr val="accent1"/>
                </a:solidFill>
                <a:latin typeface="Times New Roman" panose="02020603050405020304" pitchFamily="18" charset="0"/>
                <a:cs typeface="Times New Roman" panose="02020603050405020304" pitchFamily="18" charset="0"/>
              </a:rPr>
              <a:t>1.Tower </a:t>
            </a:r>
            <a:r>
              <a:rPr lang="en-US" sz="2000" b="1" dirty="0">
                <a:solidFill>
                  <a:schemeClr val="accent1"/>
                </a:solidFill>
                <a:latin typeface="Times New Roman" panose="02020603050405020304" pitchFamily="18" charset="0"/>
                <a:cs typeface="Times New Roman" panose="02020603050405020304" pitchFamily="18" charset="0"/>
              </a:rPr>
              <a:t>of Wind Turbine</a:t>
            </a:r>
          </a:p>
          <a:p>
            <a:pPr algn="just"/>
            <a:r>
              <a:rPr lang="en-US" sz="2000" dirty="0">
                <a:latin typeface="Times New Roman" panose="02020603050405020304" pitchFamily="18" charset="0"/>
                <a:cs typeface="Times New Roman" panose="02020603050405020304" pitchFamily="18" charset="0"/>
              </a:rPr>
              <a:t>Tower is very crucial part of wind turbine that supports all the other parts</a:t>
            </a:r>
            <a:r>
              <a:rPr lang="en-US" sz="2000" dirty="0" smtClean="0">
                <a:latin typeface="Times New Roman" panose="02020603050405020304" pitchFamily="18" charset="0"/>
                <a:cs typeface="Times New Roman" panose="02020603050405020304" pitchFamily="18" charset="0"/>
              </a:rPr>
              <a:t>.</a:t>
            </a:r>
          </a:p>
          <a:p>
            <a:pPr algn="just"/>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It not only supports the turbine but raises the turbine to sufficient height so that its blades tips would be at safe height during rotation. Not only that</a:t>
            </a:r>
            <a:r>
              <a:rPr lang="en-US" sz="2000" dirty="0" smtClean="0">
                <a:latin typeface="Times New Roman" panose="02020603050405020304" pitchFamily="18" charset="0"/>
                <a:cs typeface="Times New Roman" panose="02020603050405020304" pitchFamily="18" charset="0"/>
              </a:rPr>
              <a:t>, there is need  to </a:t>
            </a:r>
            <a:r>
              <a:rPr lang="en-US" sz="2000" dirty="0">
                <a:latin typeface="Times New Roman" panose="02020603050405020304" pitchFamily="18" charset="0"/>
                <a:cs typeface="Times New Roman" panose="02020603050405020304" pitchFamily="18" charset="0"/>
              </a:rPr>
              <a:t>maintain the height of the tower, so that it can get sufficiently strong wind.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height of tower ultimately depends on the power capacity of wind turbines. The tower of the turbines in commercial wind power plants usually ranges from </a:t>
            </a:r>
            <a:r>
              <a:rPr lang="en-US" sz="2000" dirty="0">
                <a:solidFill>
                  <a:srgbClr val="00B0F0"/>
                </a:solidFill>
                <a:latin typeface="Times New Roman" panose="02020603050405020304" pitchFamily="18" charset="0"/>
                <a:cs typeface="Times New Roman" panose="02020603050405020304" pitchFamily="18" charset="0"/>
              </a:rPr>
              <a:t>40 meters to 100 meters</a:t>
            </a:r>
            <a:r>
              <a:rPr lang="en-US" sz="2000" dirty="0" smtClean="0">
                <a:solidFill>
                  <a:srgbClr val="00B0F0"/>
                </a:solidFill>
                <a:latin typeface="Times New Roman" panose="02020603050405020304" pitchFamily="18" charset="0"/>
                <a:cs typeface="Times New Roman" panose="02020603050405020304" pitchFamily="18" charset="0"/>
              </a:rPr>
              <a:t>.</a:t>
            </a:r>
          </a:p>
          <a:p>
            <a:pPr algn="just"/>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These towers may be either tubular steel towers, lattice towers, or concrete towers. </a:t>
            </a:r>
            <a:r>
              <a:rPr lang="en-US" sz="2000" dirty="0" smtClean="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tubular steel tower </a:t>
            </a:r>
            <a:r>
              <a:rPr lang="en-US" sz="2000" dirty="0" smtClean="0">
                <a:latin typeface="Times New Roman" panose="02020603050405020304" pitchFamily="18" charset="0"/>
                <a:cs typeface="Times New Roman" panose="02020603050405020304" pitchFamily="18" charset="0"/>
              </a:rPr>
              <a:t>is used for </a:t>
            </a:r>
            <a:r>
              <a:rPr lang="en-US" sz="2000" dirty="0">
                <a:latin typeface="Times New Roman" panose="02020603050405020304" pitchFamily="18" charset="0"/>
                <a:cs typeface="Times New Roman" panose="02020603050405020304" pitchFamily="18" charset="0"/>
              </a:rPr>
              <a:t>a large wind turbine. These are normally manufactured in a section of 30 to 40 meters in length.</a:t>
            </a:r>
            <a:endParaRPr lang="en-US" sz="2000" b="0" i="0" dirty="0">
              <a:effectLst/>
              <a:latin typeface="Times New Roman" panose="02020603050405020304" pitchFamily="18" charset="0"/>
              <a:cs typeface="Times New Roman" panose="02020603050405020304" pitchFamily="18" charset="0"/>
            </a:endParaRPr>
          </a:p>
        </p:txBody>
      </p:sp>
      <p:sp>
        <p:nvSpPr>
          <p:cNvPr id="4" name="Rectangle 3"/>
          <p:cNvSpPr/>
          <p:nvPr/>
        </p:nvSpPr>
        <p:spPr>
          <a:xfrm>
            <a:off x="405788" y="4530031"/>
            <a:ext cx="11276696" cy="707886"/>
          </a:xfrm>
          <a:prstGeom prst="rect">
            <a:avLst/>
          </a:prstGeom>
        </p:spPr>
        <p:txBody>
          <a:bodyPr wrap="square">
            <a:spAutoFit/>
          </a:bodyPr>
          <a:lstStyle/>
          <a:p>
            <a:pPr algn="just"/>
            <a:r>
              <a:rPr lang="en-US" sz="2000" dirty="0">
                <a:latin typeface="Times New Roman" panose="02020603050405020304" pitchFamily="18" charset="0"/>
                <a:cs typeface="Times New Roman" panose="02020603050405020304" pitchFamily="18" charset="0"/>
              </a:rPr>
              <a:t>Each section has flanges with holes. Such sections are fitted together by nut bolts at the site to form a complete tower. The complete tower is slight conical shape to provide better mechanical stability. </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5275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37480" y="1241947"/>
            <a:ext cx="8720919" cy="5117910"/>
          </a:xfrm>
          <a:prstGeom prst="rect">
            <a:avLst/>
          </a:prstGeom>
        </p:spPr>
      </p:pic>
    </p:spTree>
    <p:extLst>
      <p:ext uri="{BB962C8B-B14F-4D97-AF65-F5344CB8AC3E}">
        <p14:creationId xmlns:p14="http://schemas.microsoft.com/office/powerpoint/2010/main" val="1944017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6686" y="571901"/>
            <a:ext cx="6096000" cy="5940088"/>
          </a:xfrm>
          <a:prstGeom prst="rect">
            <a:avLst/>
          </a:prstGeom>
        </p:spPr>
        <p:txBody>
          <a:bodyPr>
            <a:spAutoFit/>
          </a:bodyPr>
          <a:lstStyle/>
          <a:p>
            <a:pPr algn="just"/>
            <a:r>
              <a:rPr lang="en-US" sz="2000" dirty="0" smtClean="0">
                <a:latin typeface="Times New Roman" panose="02020603050405020304" pitchFamily="18" charset="0"/>
                <a:cs typeface="Times New Roman" panose="02020603050405020304" pitchFamily="18" charset="0"/>
              </a:rPr>
              <a:t>A </a:t>
            </a:r>
            <a:r>
              <a:rPr lang="en-US" sz="2000" dirty="0">
                <a:solidFill>
                  <a:srgbClr val="00B0F0"/>
                </a:solidFill>
                <a:latin typeface="Times New Roman" panose="02020603050405020304" pitchFamily="18" charset="0"/>
                <a:cs typeface="Times New Roman" panose="02020603050405020304" pitchFamily="18" charset="0"/>
              </a:rPr>
              <a:t>lattice </a:t>
            </a:r>
            <a:r>
              <a:rPr lang="en-US" sz="2000" dirty="0" smtClean="0">
                <a:solidFill>
                  <a:srgbClr val="00B0F0"/>
                </a:solidFill>
                <a:latin typeface="Times New Roman" panose="02020603050405020304" pitchFamily="18" charset="0"/>
                <a:cs typeface="Times New Roman" panose="02020603050405020304" pitchFamily="18" charset="0"/>
              </a:rPr>
              <a:t>tower </a:t>
            </a:r>
            <a:r>
              <a:rPr lang="en-US" sz="2000" dirty="0" smtClean="0">
                <a:latin typeface="Times New Roman" panose="02020603050405020304" pitchFamily="18" charset="0"/>
                <a:cs typeface="Times New Roman" panose="02020603050405020304" pitchFamily="18" charset="0"/>
              </a:rPr>
              <a:t>is assembled  </a:t>
            </a:r>
            <a:r>
              <a:rPr lang="en-US" sz="2000" dirty="0">
                <a:latin typeface="Times New Roman" panose="02020603050405020304" pitchFamily="18" charset="0"/>
                <a:cs typeface="Times New Roman" panose="02020603050405020304" pitchFamily="18" charset="0"/>
              </a:rPr>
              <a:t>by different members of steel or GI angles or tubes. All members are bolted or welded together to form a complete tower of desired height. The cost of these towers are much less than that of steel tubular </a:t>
            </a:r>
            <a:r>
              <a:rPr lang="en-US" sz="2000" dirty="0" smtClean="0">
                <a:latin typeface="Times New Roman" panose="02020603050405020304" pitchFamily="18" charset="0"/>
                <a:cs typeface="Times New Roman" panose="02020603050405020304" pitchFamily="18" charset="0"/>
              </a:rPr>
              <a:t>tower. Use </a:t>
            </a:r>
            <a:r>
              <a:rPr lang="en-US" sz="2000" dirty="0">
                <a:latin typeface="Times New Roman" panose="02020603050405020304" pitchFamily="18" charset="0"/>
                <a:cs typeface="Times New Roman" panose="02020603050405020304" pitchFamily="18" charset="0"/>
              </a:rPr>
              <a:t>of lattice tower is avoided in modern wind turbine plant due to its aesthetic look.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There </a:t>
            </a:r>
            <a:r>
              <a:rPr lang="en-US" sz="2000" dirty="0">
                <a:latin typeface="Times New Roman" panose="02020603050405020304" pitchFamily="18" charset="0"/>
                <a:cs typeface="Times New Roman" panose="02020603050405020304" pitchFamily="18" charset="0"/>
              </a:rPr>
              <a:t>is another type of tower used for small wind turbines, and this is </a:t>
            </a:r>
            <a:r>
              <a:rPr lang="en-US" sz="2000" dirty="0">
                <a:solidFill>
                  <a:srgbClr val="00B0F0"/>
                </a:solidFill>
                <a:latin typeface="Times New Roman" panose="02020603050405020304" pitchFamily="18" charset="0"/>
                <a:cs typeface="Times New Roman" panose="02020603050405020304" pitchFamily="18" charset="0"/>
              </a:rPr>
              <a:t>guyed pole tower</a:t>
            </a:r>
            <a:r>
              <a:rPr lang="en-US" sz="2000" dirty="0">
                <a:latin typeface="Times New Roman" panose="02020603050405020304" pitchFamily="18" charset="0"/>
                <a:cs typeface="Times New Roman" panose="02020603050405020304" pitchFamily="18" charset="0"/>
              </a:rPr>
              <a:t>. Guyed pole tower is a single vertical pole supported by guy wired from different sides. Because of numbers of guy wires, it is difficult to access the footing area of the tower. Because of that,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this type of </a:t>
            </a:r>
            <a:r>
              <a:rPr lang="en-US" sz="2000" dirty="0" smtClean="0">
                <a:latin typeface="Times New Roman" panose="02020603050405020304" pitchFamily="18" charset="0"/>
                <a:cs typeface="Times New Roman" panose="02020603050405020304" pitchFamily="18" charset="0"/>
              </a:rPr>
              <a:t>tower is avoided  </a:t>
            </a:r>
            <a:r>
              <a:rPr lang="en-US" sz="2000" dirty="0">
                <a:latin typeface="Times New Roman" panose="02020603050405020304" pitchFamily="18" charset="0"/>
                <a:cs typeface="Times New Roman" panose="02020603050405020304" pitchFamily="18" charset="0"/>
              </a:rPr>
              <a:t>in the agricultural field.</a:t>
            </a:r>
          </a:p>
          <a:p>
            <a:pPr algn="just"/>
            <a:r>
              <a:rPr lang="en-US" sz="2000" dirty="0">
                <a:latin typeface="Times New Roman" panose="02020603050405020304" pitchFamily="18" charset="0"/>
                <a:cs typeface="Times New Roman" panose="02020603050405020304" pitchFamily="18" charset="0"/>
              </a:rPr>
              <a:t>There is another type of wind turbine tower used for small plant, and this is a </a:t>
            </a:r>
            <a:r>
              <a:rPr lang="en-US" sz="2000" dirty="0">
                <a:solidFill>
                  <a:srgbClr val="00B0F0"/>
                </a:solidFill>
                <a:latin typeface="Times New Roman" panose="02020603050405020304" pitchFamily="18" charset="0"/>
                <a:cs typeface="Times New Roman" panose="02020603050405020304" pitchFamily="18" charset="0"/>
              </a:rPr>
              <a:t>hybrid type tower</a:t>
            </a:r>
            <a:r>
              <a:rPr lang="en-US" sz="2000" dirty="0">
                <a:latin typeface="Times New Roman" panose="02020603050405020304" pitchFamily="18" charset="0"/>
                <a:cs typeface="Times New Roman" panose="02020603050405020304" pitchFamily="18" charset="0"/>
              </a:rPr>
              <a:t>. Hybrid type tower is also a guyed type tower, but the only difference is that instead of using a single pole in the middle it uses a thin and tall lattice type tower. Hybrid type tower is hybrid of both lattice type and guyed type tower.</a:t>
            </a:r>
            <a:endParaRPr lang="en-US" sz="2000" b="0" i="0" dirty="0">
              <a:effectLst/>
              <a:latin typeface="Times New Roman" panose="02020603050405020304" pitchFamily="18" charset="0"/>
              <a:cs typeface="Times New Roman" panose="02020603050405020304" pitchFamily="18" charset="0"/>
            </a:endParaRPr>
          </a:p>
        </p:txBody>
      </p:sp>
      <p:sp>
        <p:nvSpPr>
          <p:cNvPr id="3" name="AutoShape 2" descr="wind turbine towe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4" name="Picture 3"/>
          <p:cNvPicPr>
            <a:picLocks noChangeAspect="1"/>
          </p:cNvPicPr>
          <p:nvPr/>
        </p:nvPicPr>
        <p:blipFill>
          <a:blip r:embed="rId2"/>
          <a:stretch>
            <a:fillRect/>
          </a:stretch>
        </p:blipFill>
        <p:spPr>
          <a:xfrm>
            <a:off x="6578221" y="423081"/>
            <a:ext cx="5445457" cy="5841241"/>
          </a:xfrm>
          <a:prstGeom prst="rect">
            <a:avLst/>
          </a:prstGeom>
        </p:spPr>
      </p:pic>
    </p:spTree>
    <p:extLst>
      <p:ext uri="{BB962C8B-B14F-4D97-AF65-F5344CB8AC3E}">
        <p14:creationId xmlns:p14="http://schemas.microsoft.com/office/powerpoint/2010/main" val="18091838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654" y="610316"/>
            <a:ext cx="2824812" cy="369332"/>
          </a:xfrm>
          <a:prstGeom prst="rect">
            <a:avLst/>
          </a:prstGeom>
        </p:spPr>
        <p:txBody>
          <a:bodyPr wrap="none">
            <a:spAutoFit/>
          </a:bodyPr>
          <a:lstStyle/>
          <a:p>
            <a:r>
              <a:rPr lang="en-IN" b="1" dirty="0" smtClean="0">
                <a:latin typeface="Times New Roman" panose="02020603050405020304" pitchFamily="18" charset="0"/>
                <a:cs typeface="Times New Roman" panose="02020603050405020304" pitchFamily="18" charset="0"/>
              </a:rPr>
              <a:t>2. Nacelle </a:t>
            </a:r>
            <a:r>
              <a:rPr lang="en-IN" b="1" dirty="0">
                <a:latin typeface="Times New Roman" panose="02020603050405020304" pitchFamily="18" charset="0"/>
                <a:cs typeface="Times New Roman" panose="02020603050405020304" pitchFamily="18" charset="0"/>
              </a:rPr>
              <a:t>of Wind Turbine</a:t>
            </a:r>
            <a:endParaRPr lang="en-IN" b="1" i="0" dirty="0">
              <a:effectLst/>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7104157" y="1267394"/>
            <a:ext cx="4752975" cy="4669382"/>
          </a:xfrm>
          <a:prstGeom prst="rect">
            <a:avLst/>
          </a:prstGeom>
        </p:spPr>
      </p:pic>
      <p:sp>
        <p:nvSpPr>
          <p:cNvPr id="4" name="Rectangle 3"/>
          <p:cNvSpPr/>
          <p:nvPr/>
        </p:nvSpPr>
        <p:spPr>
          <a:xfrm>
            <a:off x="426430" y="1627833"/>
            <a:ext cx="6096000" cy="1938992"/>
          </a:xfrm>
          <a:prstGeom prst="rect">
            <a:avLst/>
          </a:prstGeom>
        </p:spPr>
        <p:txBody>
          <a:bodyPr>
            <a:spAutoFit/>
          </a:bodyPr>
          <a:lstStyle/>
          <a:p>
            <a:pPr algn="just"/>
            <a:r>
              <a:rPr lang="en-US" sz="2400" dirty="0">
                <a:latin typeface="Times New Roman" panose="02020603050405020304" pitchFamily="18" charset="0"/>
                <a:cs typeface="Times New Roman" panose="02020603050405020304" pitchFamily="18" charset="0"/>
              </a:rPr>
              <a:t>The nacelle is a big box or kiosk that sits on the tower and houses </a:t>
            </a:r>
            <a:r>
              <a:rPr lang="en-US" sz="2400" b="1" dirty="0">
                <a:latin typeface="Times New Roman" panose="02020603050405020304" pitchFamily="18" charset="0"/>
                <a:cs typeface="Times New Roman" panose="02020603050405020304" pitchFamily="18" charset="0"/>
              </a:rPr>
              <a:t>all the components of a wind turbine</a:t>
            </a:r>
            <a:r>
              <a:rPr lang="en-US" sz="2400" dirty="0">
                <a:latin typeface="Times New Roman" panose="02020603050405020304" pitchFamily="18" charset="0"/>
                <a:cs typeface="Times New Roman" panose="02020603050405020304" pitchFamily="18" charset="0"/>
              </a:rPr>
              <a:t>. It houses an electrical generator, power converter, gearbox, turbine controller, cables, a yaw drive.</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05843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152" y="466763"/>
            <a:ext cx="6096000" cy="5016758"/>
          </a:xfrm>
          <a:prstGeom prst="rect">
            <a:avLst/>
          </a:prstGeom>
        </p:spPr>
        <p:txBody>
          <a:bodyPr>
            <a:spAutoFit/>
          </a:bodyPr>
          <a:lstStyle/>
          <a:p>
            <a:pPr algn="just"/>
            <a:r>
              <a:rPr lang="en-US" sz="2000" b="1" dirty="0" smtClean="0">
                <a:latin typeface="Times New Roman" panose="02020603050405020304" pitchFamily="18" charset="0"/>
                <a:cs typeface="Times New Roman" panose="02020603050405020304" pitchFamily="18" charset="0"/>
              </a:rPr>
              <a:t>3.Rotor </a:t>
            </a:r>
            <a:r>
              <a:rPr lang="en-US" sz="2000" b="1" dirty="0">
                <a:latin typeface="Times New Roman" panose="02020603050405020304" pitchFamily="18" charset="0"/>
                <a:cs typeface="Times New Roman" panose="02020603050405020304" pitchFamily="18" charset="0"/>
              </a:rPr>
              <a:t>Blades of Wind Turbine</a:t>
            </a:r>
          </a:p>
          <a:p>
            <a:pPr algn="just"/>
            <a:r>
              <a:rPr lang="en-US" sz="2000" dirty="0">
                <a:latin typeface="Times New Roman" panose="02020603050405020304" pitchFamily="18" charset="0"/>
                <a:cs typeface="Times New Roman" panose="02020603050405020304" pitchFamily="18" charset="0"/>
              </a:rPr>
              <a:t>Blades are the main mechanical parts of a wind turbine. The blades convert wind energy into usable mechanical energy. </a:t>
            </a:r>
            <a:r>
              <a:rPr lang="en-US" sz="2000" dirty="0" smtClean="0">
                <a:latin typeface="Times New Roman" panose="02020603050405020304" pitchFamily="18" charset="0"/>
                <a:cs typeface="Times New Roman" panose="02020603050405020304" pitchFamily="18" charset="0"/>
              </a:rPr>
              <a:t>The blades are designed  </a:t>
            </a:r>
            <a:r>
              <a:rPr lang="en-US" sz="2000" dirty="0">
                <a:latin typeface="Times New Roman" panose="02020603050405020304" pitchFamily="18" charset="0"/>
                <a:cs typeface="Times New Roman" panose="02020603050405020304" pitchFamily="18" charset="0"/>
              </a:rPr>
              <a:t>like airplane wings. The wind turbine blades can be 40 meters to 90 meters long. The blades should be mechanically strong enough to withstand strong wind even during the storm. At the same time, the wind turbine blades should be made as light as possible to facilitate smooth rotation of the blades. For that</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a:t>
            </a:r>
            <a:r>
              <a:rPr lang="en-US" sz="2000" dirty="0" smtClean="0">
                <a:latin typeface="Times New Roman" panose="02020603050405020304" pitchFamily="18" charset="0"/>
                <a:cs typeface="Times New Roman" panose="02020603050405020304" pitchFamily="18" charset="0"/>
              </a:rPr>
              <a:t>blades are made  </a:t>
            </a:r>
            <a:r>
              <a:rPr lang="en-US" sz="2000" dirty="0">
                <a:latin typeface="Times New Roman" panose="02020603050405020304" pitchFamily="18" charset="0"/>
                <a:cs typeface="Times New Roman" panose="02020603050405020304" pitchFamily="18" charset="0"/>
              </a:rPr>
              <a:t>with </a:t>
            </a:r>
            <a:r>
              <a:rPr lang="en-US" sz="2000" dirty="0">
                <a:solidFill>
                  <a:srgbClr val="00B0F0"/>
                </a:solidFill>
                <a:latin typeface="Times New Roman" panose="02020603050405020304" pitchFamily="18" charset="0"/>
                <a:cs typeface="Times New Roman" panose="02020603050405020304" pitchFamily="18" charset="0"/>
              </a:rPr>
              <a:t>fiberglass and carbon fiber layers on synthetic reinforce</a:t>
            </a:r>
            <a:r>
              <a:rPr lang="en-US" sz="2000" dirty="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In a modern turbine, normally three identical blades are fitted to a central hub using nut bolts. Each identical blades are aligned at 120</a:t>
            </a:r>
            <a:r>
              <a:rPr lang="en-US" sz="2000" baseline="30000" dirty="0">
                <a:latin typeface="Times New Roman" panose="02020603050405020304" pitchFamily="18" charset="0"/>
                <a:cs typeface="Times New Roman" panose="02020603050405020304" pitchFamily="18" charset="0"/>
              </a:rPr>
              <a:t>o</a:t>
            </a:r>
            <a:r>
              <a:rPr lang="en-US" sz="2000" dirty="0">
                <a:latin typeface="Times New Roman" panose="02020603050405020304" pitchFamily="18" charset="0"/>
                <a:cs typeface="Times New Roman" panose="02020603050405020304" pitchFamily="18" charset="0"/>
              </a:rPr>
              <a:t> to each other. The process makes a better distribution of mass and gives the system more smooth rotation.</a:t>
            </a:r>
            <a:endParaRPr lang="en-US" sz="2000" b="0" i="0" dirty="0">
              <a:effectLst/>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6840088" y="993158"/>
            <a:ext cx="4762500" cy="4738901"/>
          </a:xfrm>
          <a:prstGeom prst="rect">
            <a:avLst/>
          </a:prstGeom>
        </p:spPr>
      </p:pic>
    </p:spTree>
    <p:extLst>
      <p:ext uri="{BB962C8B-B14F-4D97-AF65-F5344CB8AC3E}">
        <p14:creationId xmlns:p14="http://schemas.microsoft.com/office/powerpoint/2010/main" val="10029401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9366" y="528430"/>
            <a:ext cx="2902846" cy="400110"/>
          </a:xfrm>
          <a:prstGeom prst="rect">
            <a:avLst/>
          </a:prstGeom>
        </p:spPr>
        <p:txBody>
          <a:bodyPr wrap="none">
            <a:spAutoFit/>
          </a:bodyPr>
          <a:lstStyle/>
          <a:p>
            <a:r>
              <a:rPr lang="en-IN" sz="2000" b="1" dirty="0" smtClean="0">
                <a:latin typeface="Times New Roman" panose="02020603050405020304" pitchFamily="18" charset="0"/>
                <a:cs typeface="Times New Roman" panose="02020603050405020304" pitchFamily="18" charset="0"/>
              </a:rPr>
              <a:t>4. Shaft </a:t>
            </a:r>
            <a:r>
              <a:rPr lang="en-IN" sz="2000" b="1" dirty="0">
                <a:latin typeface="Times New Roman" panose="02020603050405020304" pitchFamily="18" charset="0"/>
                <a:cs typeface="Times New Roman" panose="02020603050405020304" pitchFamily="18" charset="0"/>
              </a:rPr>
              <a:t>of Wind Turbine</a:t>
            </a:r>
            <a:endParaRPr lang="en-IN" sz="2000" b="1" i="0" dirty="0">
              <a:effectLst/>
              <a:latin typeface="Times New Roman" panose="02020603050405020304" pitchFamily="18" charset="0"/>
              <a:cs typeface="Times New Roman" panose="02020603050405020304" pitchFamily="18" charset="0"/>
            </a:endParaRPr>
          </a:p>
        </p:txBody>
      </p:sp>
      <p:sp>
        <p:nvSpPr>
          <p:cNvPr id="3" name="Rectangle 2"/>
          <p:cNvSpPr/>
          <p:nvPr/>
        </p:nvSpPr>
        <p:spPr>
          <a:xfrm>
            <a:off x="354212" y="1374086"/>
            <a:ext cx="6096000" cy="3785652"/>
          </a:xfrm>
          <a:prstGeom prst="rect">
            <a:avLst/>
          </a:prstGeom>
        </p:spPr>
        <p:txBody>
          <a:bodyPr>
            <a:spAutoFit/>
          </a:bodyPr>
          <a:lstStyle/>
          <a:p>
            <a:pPr algn="just"/>
            <a:r>
              <a:rPr lang="en-US" sz="2400" dirty="0">
                <a:latin typeface="Times New Roman" panose="02020603050405020304" pitchFamily="18" charset="0"/>
                <a:cs typeface="Times New Roman" panose="02020603050405020304" pitchFamily="18" charset="0"/>
              </a:rPr>
              <a:t>The shaft directly connected to the hub is a low-speed shaft. When the blades rotate, this shaft spins with the same rpm as the rotating hub. We couple this shaft directly to the electrical generator in case of a low-speed generator. But in most cases, the low-speed main shaft is geared with a high-speed shaft through a gearbox. In this way, the rotor blades transfer its mechanical energy to the shaft which ultimately enters into an electrical generator.</a:t>
            </a:r>
            <a:endParaRPr lang="en-IN"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6677237" y="1508290"/>
            <a:ext cx="4924425" cy="4319304"/>
          </a:xfrm>
          <a:prstGeom prst="rect">
            <a:avLst/>
          </a:prstGeom>
        </p:spPr>
      </p:pic>
    </p:spTree>
    <p:extLst>
      <p:ext uri="{BB962C8B-B14F-4D97-AF65-F5344CB8AC3E}">
        <p14:creationId xmlns:p14="http://schemas.microsoft.com/office/powerpoint/2010/main" val="1436290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4925" y="833735"/>
            <a:ext cx="6096000" cy="5262979"/>
          </a:xfrm>
          <a:prstGeom prst="rect">
            <a:avLst/>
          </a:prstGeom>
        </p:spPr>
        <p:txBody>
          <a:bodyPr>
            <a:spAutoFit/>
          </a:bodyPr>
          <a:lstStyle/>
          <a:p>
            <a:pPr algn="just"/>
            <a:r>
              <a:rPr lang="en-US" sz="2400" b="1" dirty="0" smtClean="0">
                <a:latin typeface="Times New Roman" panose="02020603050405020304" pitchFamily="18" charset="0"/>
                <a:cs typeface="Times New Roman" panose="02020603050405020304" pitchFamily="18" charset="0"/>
              </a:rPr>
              <a:t>5. Gearbox</a:t>
            </a:r>
            <a:endParaRPr lang="en-US" sz="2400" b="1"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The wind turbine does not rotate at high speed rather it rotates gently at low speed. But most of the electrical generators require high-speed rotation, to generate electricity at a desired voltage level. So there must be some speed multiplication arrangement to achieve the high speed of the generator shaft. The gearbox of the wind turbine does this. Gearbox increases the speed to much higher value. For example, if the gearbox ratio is 1:80 and if the rpm of a low-speed main shaft is 15, the gearbox will increase the speed of generator shaft to 15 × 80 = 1200 rpm.</a:t>
            </a:r>
            <a:endParaRPr lang="en-US" sz="2400" b="0" i="0" dirty="0">
              <a:effectLst/>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6797864" y="1612141"/>
            <a:ext cx="4819650" cy="4160862"/>
          </a:xfrm>
          <a:prstGeom prst="rect">
            <a:avLst/>
          </a:prstGeom>
        </p:spPr>
      </p:pic>
    </p:spTree>
    <p:extLst>
      <p:ext uri="{BB962C8B-B14F-4D97-AF65-F5344CB8AC3E}">
        <p14:creationId xmlns:p14="http://schemas.microsoft.com/office/powerpoint/2010/main" val="32306905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9392" y="1314441"/>
            <a:ext cx="6096000" cy="3785652"/>
          </a:xfrm>
          <a:prstGeom prst="rect">
            <a:avLst/>
          </a:prstGeom>
        </p:spPr>
        <p:txBody>
          <a:bodyPr>
            <a:spAutoFit/>
          </a:bodyPr>
          <a:lstStyle/>
          <a:p>
            <a:r>
              <a:rPr lang="en-US" sz="2400" b="1" dirty="0" smtClean="0">
                <a:latin typeface="Times New Roman" panose="02020603050405020304" pitchFamily="18" charset="0"/>
                <a:cs typeface="Times New Roman" panose="02020603050405020304" pitchFamily="18" charset="0"/>
              </a:rPr>
              <a:t>6. Generator</a:t>
            </a:r>
            <a:endParaRPr lang="en-US" sz="2400" b="1"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The generator is an electrical device that converts mechanical energy received from the shaft into electrical energy</a:t>
            </a:r>
            <a:r>
              <a:rPr lang="en-US" sz="2400" dirty="0" smtClean="0">
                <a:latin typeface="Times New Roman" panose="02020603050405020304" pitchFamily="18" charset="0"/>
                <a:cs typeface="Times New Roman" panose="02020603050405020304" pitchFamily="18" charset="0"/>
              </a:rPr>
              <a:t>.</a:t>
            </a:r>
          </a:p>
          <a:p>
            <a:pPr algn="just"/>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Normally, </a:t>
            </a:r>
            <a:r>
              <a:rPr lang="en-US" sz="2400" dirty="0" smtClean="0">
                <a:latin typeface="Times New Roman" panose="02020603050405020304" pitchFamily="18" charset="0"/>
                <a:cs typeface="Times New Roman" panose="02020603050405020304" pitchFamily="18" charset="0"/>
              </a:rPr>
              <a:t>induction </a:t>
            </a:r>
            <a:r>
              <a:rPr lang="en-US" sz="2400" dirty="0">
                <a:latin typeface="Times New Roman" panose="02020603050405020304" pitchFamily="18" charset="0"/>
                <a:cs typeface="Times New Roman" panose="02020603050405020304" pitchFamily="18" charset="0"/>
              </a:rPr>
              <a:t>generators </a:t>
            </a:r>
            <a:r>
              <a:rPr lang="en-US" sz="2400" dirty="0" smtClean="0">
                <a:latin typeface="Times New Roman" panose="02020603050405020304" pitchFamily="18" charset="0"/>
                <a:cs typeface="Times New Roman" panose="02020603050405020304" pitchFamily="18" charset="0"/>
              </a:rPr>
              <a:t>are used in </a:t>
            </a:r>
            <a:r>
              <a:rPr lang="en-US" sz="2400" dirty="0">
                <a:latin typeface="Times New Roman" panose="02020603050405020304" pitchFamily="18" charset="0"/>
                <a:cs typeface="Times New Roman" panose="02020603050405020304" pitchFamily="18" charset="0"/>
              </a:rPr>
              <a:t>modern wind turbines. Previously, synchronous generators were popular for this purpose. Permanent Magnet DC generator also used in some wind turbines. </a:t>
            </a:r>
            <a:endParaRPr lang="en-US" sz="2400" dirty="0" smtClean="0">
              <a:latin typeface="Times New Roman" panose="02020603050405020304" pitchFamily="18" charset="0"/>
              <a:cs typeface="Times New Roman" panose="02020603050405020304" pitchFamily="18" charset="0"/>
            </a:endParaRPr>
          </a:p>
          <a:p>
            <a:endParaRPr lang="en-US" sz="2400" b="0" i="0" dirty="0">
              <a:effectLst/>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6953392" y="926198"/>
            <a:ext cx="4781550" cy="5256237"/>
          </a:xfrm>
          <a:prstGeom prst="rect">
            <a:avLst/>
          </a:prstGeom>
        </p:spPr>
      </p:pic>
    </p:spTree>
    <p:extLst>
      <p:ext uri="{BB962C8B-B14F-4D97-AF65-F5344CB8AC3E}">
        <p14:creationId xmlns:p14="http://schemas.microsoft.com/office/powerpoint/2010/main" val="12353714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6686" y="750332"/>
            <a:ext cx="6096000" cy="2677656"/>
          </a:xfrm>
          <a:prstGeom prst="rect">
            <a:avLst/>
          </a:prstGeom>
        </p:spPr>
        <p:txBody>
          <a:bodyPr>
            <a:spAutoFit/>
          </a:bodyPr>
          <a:lstStyle/>
          <a:p>
            <a:pPr algn="just"/>
            <a:r>
              <a:rPr lang="en-US" sz="2400" b="1" dirty="0" smtClean="0">
                <a:latin typeface="Times New Roman" panose="02020603050405020304" pitchFamily="18" charset="0"/>
                <a:cs typeface="Times New Roman" panose="02020603050405020304" pitchFamily="18" charset="0"/>
              </a:rPr>
              <a:t>7. Power </a:t>
            </a:r>
            <a:r>
              <a:rPr lang="en-US" sz="2400" b="1" dirty="0">
                <a:latin typeface="Times New Roman" panose="02020603050405020304" pitchFamily="18" charset="0"/>
                <a:cs typeface="Times New Roman" panose="02020603050405020304" pitchFamily="18" charset="0"/>
              </a:rPr>
              <a:t>Converter</a:t>
            </a:r>
          </a:p>
          <a:p>
            <a:pPr algn="just"/>
            <a:r>
              <a:rPr lang="en-US" sz="2400" dirty="0">
                <a:latin typeface="Times New Roman" panose="02020603050405020304" pitchFamily="18" charset="0"/>
                <a:cs typeface="Times New Roman" panose="02020603050405020304" pitchFamily="18" charset="0"/>
              </a:rPr>
              <a:t>Because wind is not always constant, so electrical potential generated from a generator is not constant, but we need a very stable voltage to feed the grid. A power converter is an electrical device that stabilizes the alternating output voltage transferred to the grid.</a:t>
            </a:r>
            <a:endParaRPr lang="en-US" sz="2400" b="0" i="0" dirty="0">
              <a:effectLst/>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6625846" y="1308337"/>
            <a:ext cx="4781550" cy="4491962"/>
          </a:xfrm>
          <a:prstGeom prst="rect">
            <a:avLst/>
          </a:prstGeom>
        </p:spPr>
      </p:pic>
    </p:spTree>
    <p:extLst>
      <p:ext uri="{BB962C8B-B14F-4D97-AF65-F5344CB8AC3E}">
        <p14:creationId xmlns:p14="http://schemas.microsoft.com/office/powerpoint/2010/main" val="4781072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209" y="508211"/>
            <a:ext cx="6096000" cy="4893647"/>
          </a:xfrm>
          <a:prstGeom prst="rect">
            <a:avLst/>
          </a:prstGeom>
        </p:spPr>
        <p:txBody>
          <a:bodyPr>
            <a:spAutoFit/>
          </a:bodyPr>
          <a:lstStyle/>
          <a:p>
            <a:pPr algn="just"/>
            <a:r>
              <a:rPr lang="en-US" sz="2400" b="1" dirty="0" smtClean="0">
                <a:latin typeface="Times New Roman" panose="02020603050405020304" pitchFamily="18" charset="0"/>
                <a:cs typeface="Times New Roman" panose="02020603050405020304" pitchFamily="18" charset="0"/>
              </a:rPr>
              <a:t>8.Turbine </a:t>
            </a:r>
            <a:r>
              <a:rPr lang="en-US" sz="2400" b="1" dirty="0">
                <a:latin typeface="Times New Roman" panose="02020603050405020304" pitchFamily="18" charset="0"/>
                <a:cs typeface="Times New Roman" panose="02020603050405020304" pitchFamily="18" charset="0"/>
              </a:rPr>
              <a:t>Controller</a:t>
            </a:r>
          </a:p>
          <a:p>
            <a:pPr algn="just"/>
            <a:r>
              <a:rPr lang="en-US" sz="2400" dirty="0">
                <a:latin typeface="Times New Roman" panose="02020603050405020304" pitchFamily="18" charset="0"/>
                <a:cs typeface="Times New Roman" panose="02020603050405020304" pitchFamily="18" charset="0"/>
              </a:rPr>
              <a:t>Turbine controller is a computer (PLC) that controls the entire turbine. It starts and stops the turbine and runs self diagnostic in case of any error in the turbine.</a:t>
            </a:r>
          </a:p>
          <a:p>
            <a:pPr algn="just"/>
            <a:r>
              <a:rPr lang="en-US" sz="2400" b="1" dirty="0" smtClean="0">
                <a:latin typeface="Times New Roman" panose="02020603050405020304" pitchFamily="18" charset="0"/>
                <a:cs typeface="Times New Roman" panose="02020603050405020304" pitchFamily="18" charset="0"/>
              </a:rPr>
              <a:t>9.Anemometer</a:t>
            </a:r>
            <a:endParaRPr lang="en-US" sz="2400" b="1"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It measures the wind speed and passes the speed information to PLC to control the turbine power.</a:t>
            </a:r>
          </a:p>
          <a:p>
            <a:pPr algn="just"/>
            <a:r>
              <a:rPr lang="en-US" sz="2400" b="1" dirty="0" smtClean="0">
                <a:latin typeface="Times New Roman" panose="02020603050405020304" pitchFamily="18" charset="0"/>
                <a:cs typeface="Times New Roman" panose="02020603050405020304" pitchFamily="18" charset="0"/>
              </a:rPr>
              <a:t>10.Wind </a:t>
            </a:r>
            <a:r>
              <a:rPr lang="en-US" sz="2400" b="1" dirty="0">
                <a:latin typeface="Times New Roman" panose="02020603050405020304" pitchFamily="18" charset="0"/>
                <a:cs typeface="Times New Roman" panose="02020603050405020304" pitchFamily="18" charset="0"/>
              </a:rPr>
              <a:t>Vane</a:t>
            </a:r>
          </a:p>
          <a:p>
            <a:pPr algn="just"/>
            <a:r>
              <a:rPr lang="en-US" sz="2400" dirty="0">
                <a:latin typeface="Times New Roman" panose="02020603050405020304" pitchFamily="18" charset="0"/>
                <a:cs typeface="Times New Roman" panose="02020603050405020304" pitchFamily="18" charset="0"/>
              </a:rPr>
              <a:t>It senses the direction of the wind and passes the direction to PLC then PLC faces the blades in such a way that it cuts the maximum wind.</a:t>
            </a:r>
            <a:endParaRPr lang="en-US" sz="2400" b="0" i="0" dirty="0">
              <a:effectLst/>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6799783" y="1027137"/>
            <a:ext cx="4733925" cy="4855048"/>
          </a:xfrm>
          <a:prstGeom prst="rect">
            <a:avLst/>
          </a:prstGeom>
        </p:spPr>
      </p:pic>
    </p:spTree>
    <p:extLst>
      <p:ext uri="{BB962C8B-B14F-4D97-AF65-F5344CB8AC3E}">
        <p14:creationId xmlns:p14="http://schemas.microsoft.com/office/powerpoint/2010/main" val="13982532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768" y="473838"/>
            <a:ext cx="2123338" cy="461665"/>
          </a:xfrm>
          <a:prstGeom prst="rect">
            <a:avLst/>
          </a:prstGeom>
        </p:spPr>
        <p:txBody>
          <a:bodyPr wrap="none">
            <a:spAutoFit/>
          </a:bodyPr>
          <a:lstStyle/>
          <a:p>
            <a:r>
              <a:rPr lang="en-IN" sz="2400" b="1" dirty="0" smtClean="0">
                <a:latin typeface="Times New Roman" panose="02020603050405020304" pitchFamily="18" charset="0"/>
                <a:cs typeface="Times New Roman" panose="02020603050405020304" pitchFamily="18" charset="0"/>
              </a:rPr>
              <a:t>11. Pitch </a:t>
            </a:r>
            <a:r>
              <a:rPr lang="en-IN" sz="2400" b="1" dirty="0">
                <a:latin typeface="Times New Roman" panose="02020603050405020304" pitchFamily="18" charset="0"/>
                <a:cs typeface="Times New Roman" panose="02020603050405020304" pitchFamily="18" charset="0"/>
              </a:rPr>
              <a:t>Drive</a:t>
            </a:r>
            <a:endParaRPr lang="en-IN" sz="2400" b="1" i="0" dirty="0">
              <a:effectLst/>
              <a:latin typeface="Times New Roman" panose="02020603050405020304" pitchFamily="18" charset="0"/>
              <a:cs typeface="Times New Roman" panose="02020603050405020304" pitchFamily="18" charset="0"/>
            </a:endParaRPr>
          </a:p>
        </p:txBody>
      </p:sp>
      <p:sp>
        <p:nvSpPr>
          <p:cNvPr id="3" name="Rectangle 2"/>
          <p:cNvSpPr/>
          <p:nvPr/>
        </p:nvSpPr>
        <p:spPr>
          <a:xfrm>
            <a:off x="381767" y="1043000"/>
            <a:ext cx="11573671"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Pitch drive motors control the angle of blades whenever the wind changes it rotates the angle of blades to cut the maximum wind, which is called pitching of blades.</a:t>
            </a:r>
            <a:endParaRPr lang="en-IN"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381767" y="1873997"/>
            <a:ext cx="11450842" cy="2308324"/>
          </a:xfrm>
          <a:prstGeom prst="rect">
            <a:avLst/>
          </a:prstGeom>
        </p:spPr>
        <p:txBody>
          <a:bodyPr wrap="square">
            <a:spAutoFit/>
          </a:bodyPr>
          <a:lstStyle/>
          <a:p>
            <a:pPr algn="just"/>
            <a:r>
              <a:rPr lang="en-US" sz="2400" b="1" dirty="0" smtClean="0">
                <a:latin typeface="Times New Roman" panose="02020603050405020304" pitchFamily="18" charset="0"/>
                <a:cs typeface="Times New Roman" panose="02020603050405020304" pitchFamily="18" charset="0"/>
              </a:rPr>
              <a:t>12. Yaw </a:t>
            </a:r>
            <a:r>
              <a:rPr lang="en-US" sz="2400" b="1" dirty="0">
                <a:latin typeface="Times New Roman" panose="02020603050405020304" pitchFamily="18" charset="0"/>
                <a:cs typeface="Times New Roman" panose="02020603050405020304" pitchFamily="18" charset="0"/>
              </a:rPr>
              <a:t>Drive</a:t>
            </a:r>
          </a:p>
          <a:p>
            <a:pPr algn="just"/>
            <a:r>
              <a:rPr lang="en-US" sz="2400" dirty="0">
                <a:latin typeface="Times New Roman" panose="02020603050405020304" pitchFamily="18" charset="0"/>
                <a:cs typeface="Times New Roman" panose="02020603050405020304" pitchFamily="18" charset="0"/>
              </a:rPr>
              <a:t>Blades and other components in wind turbine are housed in a nacelle, whenever any change in wind direction is there, the nacelle has to face in the direction of the wind to extract the maximum energy from wind. For this purpose yaw drive, a motor is used to rotate the nacelle. It is controlled by PLC that uses the wind vane information to sense the wind direction.</a:t>
            </a:r>
            <a:endParaRPr lang="en-US" sz="24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34902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4716" y="736979"/>
            <a:ext cx="10972800" cy="5472752"/>
          </a:xfrm>
          <a:prstGeom prst="rect">
            <a:avLst/>
          </a:prstGeom>
        </p:spPr>
      </p:pic>
    </p:spTree>
    <p:extLst>
      <p:ext uri="{BB962C8B-B14F-4D97-AF65-F5344CB8AC3E}">
        <p14:creationId xmlns:p14="http://schemas.microsoft.com/office/powerpoint/2010/main" val="3697736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at country is farthest from the equator? - Quo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057701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0556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856" y="621942"/>
            <a:ext cx="11600597"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There are two main types of wind turbines based on the orientation of their axis: horizontal and vertical.</a:t>
            </a:r>
            <a:endParaRPr lang="en-IN"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359390" y="1879053"/>
            <a:ext cx="11650639" cy="2677656"/>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Horizontal Axis Wind </a:t>
            </a:r>
            <a:r>
              <a:rPr lang="en-US" sz="2400" b="1" dirty="0" smtClean="0">
                <a:latin typeface="Times New Roman" panose="02020603050405020304" pitchFamily="18" charset="0"/>
                <a:cs typeface="Times New Roman" panose="02020603050405020304" pitchFamily="18" charset="0"/>
              </a:rPr>
              <a:t>Turbine</a:t>
            </a:r>
            <a:endParaRPr lang="en-US" sz="2400" b="1"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horizontal axis wind turbine (HAWT) is defined as a wind turbine that has a horizontal or parallel axis of rotation with respect to the ground. </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HAWTs </a:t>
            </a:r>
            <a:r>
              <a:rPr lang="en-US" sz="2400" dirty="0">
                <a:latin typeface="Times New Roman" panose="02020603050405020304" pitchFamily="18" charset="0"/>
                <a:cs typeface="Times New Roman" panose="02020603050405020304" pitchFamily="18" charset="0"/>
              </a:rPr>
              <a:t>are the most common type of wind turbines used for large-scale electricity generation. </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They </a:t>
            </a:r>
            <a:r>
              <a:rPr lang="en-US" sz="2400" dirty="0">
                <a:latin typeface="Times New Roman" panose="02020603050405020304" pitchFamily="18" charset="0"/>
                <a:cs typeface="Times New Roman" panose="02020603050405020304" pitchFamily="18" charset="0"/>
              </a:rPr>
              <a:t>typically have three blades that resemble airplane propellers, although some may have two or one blades.</a:t>
            </a:r>
            <a:endParaRPr lang="en-US" sz="24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1871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5742" y="1102048"/>
            <a:ext cx="6546377" cy="4154984"/>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main components of a HAWT are:</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rotor, which consists of the blades and the hub that connects them to the shaft.</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nacelle houses the generator, gearbox, brake, yaw system, and other mechanical and electrical components.</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tower supports the nacelle and the rotor and elevates them above the ground to capture more wind.</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foundation anchors the tower to the ground and transfers the loads from the wind turbine.</a:t>
            </a:r>
            <a:endParaRPr lang="en-US" sz="2400" b="0" i="0" dirty="0">
              <a:effectLst/>
              <a:latin typeface="Times New Roman" panose="02020603050405020304" pitchFamily="18" charset="0"/>
              <a:cs typeface="Times New Roman" panose="02020603050405020304" pitchFamily="18" charset="0"/>
            </a:endParaRPr>
          </a:p>
        </p:txBody>
      </p:sp>
      <p:pic>
        <p:nvPicPr>
          <p:cNvPr id="1026" name="Picture 2" descr="Horizontal Axis Wind Turbi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79957" y="607790"/>
            <a:ext cx="3810000"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9967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36773"/>
            <a:ext cx="6096000" cy="7294305"/>
          </a:xfrm>
          <a:prstGeom prst="rect">
            <a:avLst/>
          </a:prstGeom>
        </p:spPr>
        <p:txBody>
          <a:bodyPr>
            <a:spAutoFit/>
          </a:bodyPr>
          <a:lstStyle/>
          <a:p>
            <a:pPr algn="just"/>
            <a:r>
              <a:rPr lang="en-US" sz="2400" dirty="0">
                <a:latin typeface="Times New Roman" panose="02020603050405020304" pitchFamily="18" charset="0"/>
                <a:cs typeface="Times New Roman" panose="02020603050405020304" pitchFamily="18" charset="0"/>
              </a:rPr>
              <a:t>The working principle of a HAWT is based on a lift, which is the force that pushes an object upward when air flows over its surface. The blades of a HAWT are shaped like airfoils, which create a pressure difference between their upper and lower surfaces when the wind blows. This pressure difference causes the blades to rotate around the horizontal axis, which in turn drives the shaft and the generator to produce electricity.</a:t>
            </a:r>
          </a:p>
          <a:p>
            <a:pPr algn="just"/>
            <a:r>
              <a:rPr lang="en-US" sz="2400" dirty="0">
                <a:latin typeface="Times New Roman" panose="02020603050405020304" pitchFamily="18" charset="0"/>
                <a:cs typeface="Times New Roman" panose="02020603050405020304" pitchFamily="18" charset="0"/>
              </a:rPr>
              <a:t>The rotor plane of a HAWT must be aligned with the wind direction to maximize its efficiency. Therefore, a HAWT has a wind sensor and a yaw system that adjust the orientation of the nacelle according to the wind direction. A HAWT also has a pitch system that changes the angle of attack of the blades to control their rotational speed and power output.</a:t>
            </a:r>
          </a:p>
          <a:p>
            <a:r>
              <a:rPr lang="en-US" dirty="0"/>
              <a:t/>
            </a:r>
            <a:br>
              <a:rPr lang="en-US" dirty="0"/>
            </a:br>
            <a:endParaRPr lang="en-IN" dirty="0"/>
          </a:p>
        </p:txBody>
      </p:sp>
      <p:pic>
        <p:nvPicPr>
          <p:cNvPr id="2050" name="Picture 2" descr="https://www.electrical4u.com/images/2018/march18/15215334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75241" y="629478"/>
            <a:ext cx="3810000" cy="590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1094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9517" y="755892"/>
            <a:ext cx="11445922" cy="2677656"/>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advantages </a:t>
            </a:r>
            <a:r>
              <a:rPr lang="en-US" sz="2400" dirty="0">
                <a:latin typeface="Times New Roman" panose="02020603050405020304" pitchFamily="18" charset="0"/>
                <a:cs typeface="Times New Roman" panose="02020603050405020304" pitchFamily="18" charset="0"/>
              </a:rPr>
              <a:t>of HAWTs are:</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They have higher efficiency than vertical axis wind turbines (VAWTs) because they can capture more wind energy with less drag.</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They have lower torque ripple and mechanical stress than VAWTs because they have fewer changes in aerodynamic forces during each rotation.</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They can be installed offshore on floating platforms or fixed foundations, where the wind speed is higher and more consistent.</a:t>
            </a:r>
            <a:endParaRPr lang="en-US" sz="2400" b="0" i="0" dirty="0">
              <a:effectLst/>
              <a:latin typeface="Times New Roman" panose="02020603050405020304" pitchFamily="18" charset="0"/>
              <a:cs typeface="Times New Roman" panose="02020603050405020304" pitchFamily="18" charset="0"/>
            </a:endParaRPr>
          </a:p>
        </p:txBody>
      </p:sp>
      <p:sp>
        <p:nvSpPr>
          <p:cNvPr id="3" name="Rectangle 2"/>
          <p:cNvSpPr/>
          <p:nvPr/>
        </p:nvSpPr>
        <p:spPr>
          <a:xfrm>
            <a:off x="673290" y="3569354"/>
            <a:ext cx="11118376" cy="2677656"/>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disadvantages</a:t>
            </a:r>
            <a:r>
              <a:rPr lang="en-US" sz="2400" dirty="0">
                <a:latin typeface="Times New Roman" panose="02020603050405020304" pitchFamily="18" charset="0"/>
                <a:cs typeface="Times New Roman" panose="02020603050405020304" pitchFamily="18" charset="0"/>
              </a:rPr>
              <a:t> of HAWTs are:</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They require a tall tower and a large land area to avoid turbulence and interference from nearby structures or terrain.</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They are more expensive and complex to install and maintain than VAWTs because they have more moving parts and electrical components.</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They are more susceptible to fatigue and damage from high winds, storms, lightning, birds, or ice.</a:t>
            </a:r>
            <a:endParaRPr lang="en-US" sz="24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07644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2220" y="816044"/>
            <a:ext cx="11500513" cy="3785652"/>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Vertical Axis Wind </a:t>
            </a:r>
            <a:r>
              <a:rPr lang="en-US" sz="2400" b="1" dirty="0" smtClean="0">
                <a:latin typeface="Times New Roman" panose="02020603050405020304" pitchFamily="18" charset="0"/>
                <a:cs typeface="Times New Roman" panose="02020603050405020304" pitchFamily="18" charset="0"/>
              </a:rPr>
              <a:t>Turbine</a:t>
            </a:r>
            <a:endParaRPr lang="en-US" sz="2400" b="1"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A vertical axis wind turbine (VAWT) is defined as a wind turbine that has a vertical or perpendicular axis of rotation with respect to the ground. VAWTs are less common than HAWTs, but they have some advantages for small-scale and urban applications. They usually have two or three blades that are either straight or curved.</a:t>
            </a:r>
          </a:p>
          <a:p>
            <a:pPr algn="just"/>
            <a:r>
              <a:rPr lang="en-US" sz="2400" dirty="0">
                <a:latin typeface="Times New Roman" panose="02020603050405020304" pitchFamily="18" charset="0"/>
                <a:cs typeface="Times New Roman" panose="02020603050405020304" pitchFamily="18" charset="0"/>
              </a:rPr>
              <a:t>The main </a:t>
            </a:r>
            <a:r>
              <a:rPr lang="en-US" sz="2400" i="1" dirty="0">
                <a:latin typeface="Times New Roman" panose="02020603050405020304" pitchFamily="18" charset="0"/>
                <a:cs typeface="Times New Roman" panose="02020603050405020304" pitchFamily="18" charset="0"/>
              </a:rPr>
              <a:t>components</a:t>
            </a:r>
            <a:r>
              <a:rPr lang="en-US" sz="2400" dirty="0">
                <a:latin typeface="Times New Roman" panose="02020603050405020304" pitchFamily="18" charset="0"/>
                <a:cs typeface="Times New Roman" panose="02020603050405020304" pitchFamily="18" charset="0"/>
              </a:rPr>
              <a:t> of a VAWT are:</a:t>
            </a:r>
          </a:p>
          <a:p>
            <a:pPr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rotor, which consists of the blades and the vertical shaft that connects them to the generator.</a:t>
            </a:r>
          </a:p>
          <a:p>
            <a:pPr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generator, which converts the mechanical energy of the rotor into electrical energy.</a:t>
            </a:r>
          </a:p>
          <a:p>
            <a:pPr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base, which supports the rotor and the generator and connects them to the ground.</a:t>
            </a:r>
            <a:endParaRPr lang="en-US" sz="24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0095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3982" y="318659"/>
            <a:ext cx="11268501" cy="2862322"/>
          </a:xfrm>
          <a:prstGeom prst="rect">
            <a:avLst/>
          </a:prstGeom>
        </p:spPr>
        <p:txBody>
          <a:bodyPr wrap="square">
            <a:spAutoFit/>
          </a:bodyPr>
          <a:lstStyle/>
          <a:p>
            <a:pPr algn="just">
              <a:lnSpc>
                <a:spcPct val="150000"/>
              </a:lnSpc>
            </a:pPr>
            <a:r>
              <a:rPr lang="en-US" sz="2400" dirty="0" smtClean="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disadvantages</a:t>
            </a:r>
            <a:r>
              <a:rPr lang="en-US" sz="2400" dirty="0">
                <a:latin typeface="Times New Roman" panose="02020603050405020304" pitchFamily="18" charset="0"/>
                <a:cs typeface="Times New Roman" panose="02020603050405020304" pitchFamily="18" charset="0"/>
              </a:rPr>
              <a:t> of VAWTs are:</a:t>
            </a:r>
          </a:p>
          <a:p>
            <a:pPr algn="just">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They have lower efficiency than HAWTs because they have more drag and less lift.</a:t>
            </a:r>
          </a:p>
          <a:p>
            <a:pPr algn="just">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They have higher torque ripple and mechanical stress than HAWTs because they have more changes in aerodynamic forces during each rotation.</a:t>
            </a:r>
          </a:p>
          <a:p>
            <a:pPr algn="just">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They cannot be installed offshore because they are less stable and durable than HAWTs.</a:t>
            </a:r>
            <a:endParaRPr lang="en-US" sz="24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20601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8573" y="370216"/>
            <a:ext cx="11486866" cy="1200329"/>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Comparison Between Horizontal and Vertical Axis Wind Turbines</a:t>
            </a:r>
          </a:p>
          <a:p>
            <a:pPr algn="just"/>
            <a:r>
              <a:rPr lang="en-US" sz="2400" dirty="0">
                <a:latin typeface="Times New Roman" panose="02020603050405020304" pitchFamily="18" charset="0"/>
                <a:cs typeface="Times New Roman" panose="02020603050405020304" pitchFamily="18" charset="0"/>
              </a:rPr>
              <a:t>The following table summarizes some of the main differences between horizontal and vertical-axis wind turbines:</a:t>
            </a:r>
            <a:endParaRPr lang="en-US" sz="2400" b="0" i="0" dirty="0">
              <a:effectLst/>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009335007"/>
              </p:ext>
            </p:extLst>
          </p:nvPr>
        </p:nvGraphicFramePr>
        <p:xfrm>
          <a:off x="906721" y="1804005"/>
          <a:ext cx="10857648" cy="3931920"/>
        </p:xfrm>
        <a:graphic>
          <a:graphicData uri="http://schemas.openxmlformats.org/drawingml/2006/table">
            <a:tbl>
              <a:tblPr/>
              <a:tblGrid>
                <a:gridCol w="3619216"/>
                <a:gridCol w="3619216"/>
                <a:gridCol w="3619216"/>
              </a:tblGrid>
              <a:tr h="0">
                <a:tc>
                  <a:txBody>
                    <a:bodyPr/>
                    <a:lstStyle/>
                    <a:p>
                      <a:pPr algn="l"/>
                      <a:r>
                        <a:rPr lang="en-IN" sz="2400" b="1" dirty="0">
                          <a:effectLst/>
                          <a:latin typeface="Times New Roman" panose="02020603050405020304" pitchFamily="18" charset="0"/>
                          <a:cs typeface="Times New Roman" panose="02020603050405020304" pitchFamily="18" charset="0"/>
                        </a:rPr>
                        <a:t>Aspect</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l"/>
                      <a:r>
                        <a:rPr lang="en-IN" sz="2400" b="1">
                          <a:effectLst/>
                          <a:latin typeface="Times New Roman" panose="02020603050405020304" pitchFamily="18" charset="0"/>
                          <a:cs typeface="Times New Roman" panose="02020603050405020304" pitchFamily="18" charset="0"/>
                        </a:rPr>
                        <a:t>Horizontal Axis Wind Turbine</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l"/>
                      <a:r>
                        <a:rPr lang="en-IN" sz="2400" b="1">
                          <a:effectLst/>
                          <a:latin typeface="Times New Roman" panose="02020603050405020304" pitchFamily="18" charset="0"/>
                          <a:cs typeface="Times New Roman" panose="02020603050405020304" pitchFamily="18" charset="0"/>
                        </a:rPr>
                        <a:t>Vertical Axis Wind Turbine</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r>
              <a:tr h="0">
                <a:tc>
                  <a:txBody>
                    <a:bodyPr/>
                    <a:lstStyle/>
                    <a:p>
                      <a:pPr algn="l"/>
                      <a:r>
                        <a:rPr lang="en-IN" sz="2400" b="0" dirty="0">
                          <a:effectLst/>
                          <a:latin typeface="Times New Roman" panose="02020603050405020304" pitchFamily="18" charset="0"/>
                          <a:cs typeface="Times New Roman" panose="02020603050405020304" pitchFamily="18" charset="0"/>
                        </a:rPr>
                        <a:t>Axis orientation</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l"/>
                      <a:r>
                        <a:rPr lang="en-IN" sz="2400" b="0">
                          <a:effectLst/>
                          <a:latin typeface="Times New Roman" panose="02020603050405020304" pitchFamily="18" charset="0"/>
                          <a:cs typeface="Times New Roman" panose="02020603050405020304" pitchFamily="18" charset="0"/>
                        </a:rPr>
                        <a:t>Parallel to the ground</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l"/>
                      <a:r>
                        <a:rPr lang="en-IN" sz="2400" b="0">
                          <a:effectLst/>
                          <a:latin typeface="Times New Roman" panose="02020603050405020304" pitchFamily="18" charset="0"/>
                          <a:cs typeface="Times New Roman" panose="02020603050405020304" pitchFamily="18" charset="0"/>
                        </a:rPr>
                        <a:t>Perpendicular to the ground</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r>
              <a:tr h="0">
                <a:tc>
                  <a:txBody>
                    <a:bodyPr/>
                    <a:lstStyle/>
                    <a:p>
                      <a:pPr algn="l"/>
                      <a:r>
                        <a:rPr lang="en-IN" sz="2400" b="0" dirty="0">
                          <a:effectLst/>
                          <a:latin typeface="Times New Roman" panose="02020603050405020304" pitchFamily="18" charset="0"/>
                          <a:cs typeface="Times New Roman" panose="02020603050405020304" pitchFamily="18" charset="0"/>
                        </a:rPr>
                        <a:t>Wind direction</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l"/>
                      <a:r>
                        <a:rPr lang="en-US" sz="2400" b="0">
                          <a:effectLst/>
                          <a:latin typeface="Times New Roman" panose="02020603050405020304" pitchFamily="18" charset="0"/>
                          <a:cs typeface="Times New Roman" panose="02020603050405020304" pitchFamily="18" charset="0"/>
                        </a:rPr>
                        <a:t>Must be aligned with it</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l"/>
                      <a:r>
                        <a:rPr lang="en-US" sz="2400" b="0">
                          <a:effectLst/>
                          <a:latin typeface="Times New Roman" panose="02020603050405020304" pitchFamily="18" charset="0"/>
                          <a:cs typeface="Times New Roman" panose="02020603050405020304" pitchFamily="18" charset="0"/>
                        </a:rPr>
                        <a:t>Can capture it from any direction</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r>
              <a:tr h="0">
                <a:tc>
                  <a:txBody>
                    <a:bodyPr/>
                    <a:lstStyle/>
                    <a:p>
                      <a:pPr algn="l"/>
                      <a:r>
                        <a:rPr lang="en-IN" sz="2400" b="0" dirty="0">
                          <a:effectLst/>
                          <a:latin typeface="Times New Roman" panose="02020603050405020304" pitchFamily="18" charset="0"/>
                          <a:cs typeface="Times New Roman" panose="02020603050405020304" pitchFamily="18" charset="0"/>
                        </a:rPr>
                        <a:t>Yaw system</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l"/>
                      <a:r>
                        <a:rPr lang="en-IN" sz="2400" b="0" dirty="0">
                          <a:effectLst/>
                          <a:latin typeface="Times New Roman" panose="02020603050405020304" pitchFamily="18" charset="0"/>
                          <a:cs typeface="Times New Roman" panose="02020603050405020304" pitchFamily="18" charset="0"/>
                        </a:rPr>
                        <a:t>Required</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l"/>
                      <a:r>
                        <a:rPr lang="en-IN" sz="2400" b="0" dirty="0">
                          <a:effectLst/>
                          <a:latin typeface="Times New Roman" panose="02020603050405020304" pitchFamily="18" charset="0"/>
                          <a:cs typeface="Times New Roman" panose="02020603050405020304" pitchFamily="18" charset="0"/>
                        </a:rPr>
                        <a:t>Not required</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r>
              <a:tr h="0">
                <a:tc>
                  <a:txBody>
                    <a:bodyPr/>
                    <a:lstStyle/>
                    <a:p>
                      <a:pPr algn="l"/>
                      <a:r>
                        <a:rPr lang="en-IN" sz="2400" b="0">
                          <a:effectLst/>
                          <a:latin typeface="Times New Roman" panose="02020603050405020304" pitchFamily="18" charset="0"/>
                          <a:cs typeface="Times New Roman" panose="02020603050405020304" pitchFamily="18" charset="0"/>
                        </a:rPr>
                        <a:t>Pitch system</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l"/>
                      <a:r>
                        <a:rPr lang="en-IN" sz="2400" b="0" dirty="0">
                          <a:effectLst/>
                          <a:latin typeface="Times New Roman" panose="02020603050405020304" pitchFamily="18" charset="0"/>
                          <a:cs typeface="Times New Roman" panose="02020603050405020304" pitchFamily="18" charset="0"/>
                        </a:rPr>
                        <a:t>Required</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l"/>
                      <a:r>
                        <a:rPr lang="en-IN" sz="2400" b="0">
                          <a:effectLst/>
                          <a:latin typeface="Times New Roman" panose="02020603050405020304" pitchFamily="18" charset="0"/>
                          <a:cs typeface="Times New Roman" panose="02020603050405020304" pitchFamily="18" charset="0"/>
                        </a:rPr>
                        <a:t>Optional</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r>
              <a:tr h="0">
                <a:tc>
                  <a:txBody>
                    <a:bodyPr/>
                    <a:lstStyle/>
                    <a:p>
                      <a:pPr algn="l"/>
                      <a:r>
                        <a:rPr lang="en-IN" sz="2400" b="0">
                          <a:effectLst/>
                          <a:latin typeface="Times New Roman" panose="02020603050405020304" pitchFamily="18" charset="0"/>
                          <a:cs typeface="Times New Roman" panose="02020603050405020304" pitchFamily="18" charset="0"/>
                        </a:rPr>
                        <a:t>Start-up mechanism</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l"/>
                      <a:r>
                        <a:rPr lang="en-IN" sz="2400" b="0" dirty="0">
                          <a:effectLst/>
                          <a:latin typeface="Times New Roman" panose="02020603050405020304" pitchFamily="18" charset="0"/>
                          <a:cs typeface="Times New Roman" panose="02020603050405020304" pitchFamily="18" charset="0"/>
                        </a:rPr>
                        <a:t>Not required</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l"/>
                      <a:r>
                        <a:rPr lang="en-IN" sz="2400" b="0">
                          <a:effectLst/>
                          <a:latin typeface="Times New Roman" panose="02020603050405020304" pitchFamily="18" charset="0"/>
                          <a:cs typeface="Times New Roman" panose="02020603050405020304" pitchFamily="18" charset="0"/>
                        </a:rPr>
                        <a:t>Required for some types</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r>
              <a:tr h="0">
                <a:tc>
                  <a:txBody>
                    <a:bodyPr/>
                    <a:lstStyle/>
                    <a:p>
                      <a:pPr algn="l"/>
                      <a:r>
                        <a:rPr lang="en-IN" sz="2400" b="0">
                          <a:effectLst/>
                          <a:latin typeface="Times New Roman" panose="02020603050405020304" pitchFamily="18" charset="0"/>
                          <a:cs typeface="Times New Roman" panose="02020603050405020304" pitchFamily="18" charset="0"/>
                        </a:rPr>
                        <a:t>Efficiency</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l"/>
                      <a:r>
                        <a:rPr lang="en-IN" sz="2400" b="0" dirty="0">
                          <a:effectLst/>
                          <a:latin typeface="Times New Roman" panose="02020603050405020304" pitchFamily="18" charset="0"/>
                          <a:cs typeface="Times New Roman" panose="02020603050405020304" pitchFamily="18" charset="0"/>
                        </a:rPr>
                        <a:t>High</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l"/>
                      <a:r>
                        <a:rPr lang="en-IN" sz="2400" b="0" dirty="0">
                          <a:effectLst/>
                          <a:latin typeface="Times New Roman" panose="02020603050405020304" pitchFamily="18" charset="0"/>
                          <a:cs typeface="Times New Roman" panose="02020603050405020304" pitchFamily="18" charset="0"/>
                        </a:rPr>
                        <a:t>Low</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4119529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75747241"/>
              </p:ext>
            </p:extLst>
          </p:nvPr>
        </p:nvGraphicFramePr>
        <p:xfrm>
          <a:off x="756597" y="392143"/>
          <a:ext cx="10830351" cy="822960"/>
        </p:xfrm>
        <a:graphic>
          <a:graphicData uri="http://schemas.openxmlformats.org/drawingml/2006/table">
            <a:tbl>
              <a:tblPr/>
              <a:tblGrid>
                <a:gridCol w="3610117"/>
                <a:gridCol w="3610117"/>
                <a:gridCol w="3610117"/>
              </a:tblGrid>
              <a:tr h="0">
                <a:tc>
                  <a:txBody>
                    <a:bodyPr/>
                    <a:lstStyle/>
                    <a:p>
                      <a:pPr algn="l"/>
                      <a:r>
                        <a:rPr lang="en-IN" sz="2400" b="1" dirty="0">
                          <a:effectLst/>
                          <a:latin typeface="Times New Roman" panose="02020603050405020304" pitchFamily="18" charset="0"/>
                          <a:cs typeface="Times New Roman" panose="02020603050405020304" pitchFamily="18" charset="0"/>
                        </a:rPr>
                        <a:t>Aspect</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l"/>
                      <a:r>
                        <a:rPr lang="en-IN" sz="2400" b="1" dirty="0">
                          <a:effectLst/>
                          <a:latin typeface="Times New Roman" panose="02020603050405020304" pitchFamily="18" charset="0"/>
                          <a:cs typeface="Times New Roman" panose="02020603050405020304" pitchFamily="18" charset="0"/>
                        </a:rPr>
                        <a:t>Horizontal Axis Wind Turbine</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l"/>
                      <a:r>
                        <a:rPr lang="en-IN" sz="2400" b="1" dirty="0">
                          <a:effectLst/>
                          <a:latin typeface="Times New Roman" panose="02020603050405020304" pitchFamily="18" charset="0"/>
                          <a:cs typeface="Times New Roman" panose="02020603050405020304" pitchFamily="18" charset="0"/>
                        </a:rPr>
                        <a:t>Vertical Axis Wind Turbine</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291339692"/>
              </p:ext>
            </p:extLst>
          </p:nvPr>
        </p:nvGraphicFramePr>
        <p:xfrm>
          <a:off x="770245" y="1241717"/>
          <a:ext cx="11212488" cy="3657600"/>
        </p:xfrm>
        <a:graphic>
          <a:graphicData uri="http://schemas.openxmlformats.org/drawingml/2006/table">
            <a:tbl>
              <a:tblPr/>
              <a:tblGrid>
                <a:gridCol w="3737496"/>
                <a:gridCol w="3737496"/>
                <a:gridCol w="3737496"/>
              </a:tblGrid>
              <a:tr h="0">
                <a:tc>
                  <a:txBody>
                    <a:bodyPr/>
                    <a:lstStyle/>
                    <a:p>
                      <a:pPr algn="l"/>
                      <a:r>
                        <a:rPr lang="en-IN" sz="2400" b="0" dirty="0">
                          <a:effectLst/>
                          <a:latin typeface="Times New Roman" panose="02020603050405020304" pitchFamily="18" charset="0"/>
                          <a:cs typeface="Times New Roman" panose="02020603050405020304" pitchFamily="18" charset="0"/>
                        </a:rPr>
                        <a:t>Torque ripple</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l"/>
                      <a:r>
                        <a:rPr lang="en-IN" sz="2400" b="0">
                          <a:effectLst/>
                          <a:latin typeface="Times New Roman" panose="02020603050405020304" pitchFamily="18" charset="0"/>
                          <a:cs typeface="Times New Roman" panose="02020603050405020304" pitchFamily="18" charset="0"/>
                        </a:rPr>
                        <a:t>Low</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l"/>
                      <a:r>
                        <a:rPr lang="en-IN" sz="2400" b="0">
                          <a:effectLst/>
                          <a:latin typeface="Times New Roman" panose="02020603050405020304" pitchFamily="18" charset="0"/>
                          <a:cs typeface="Times New Roman" panose="02020603050405020304" pitchFamily="18" charset="0"/>
                        </a:rPr>
                        <a:t>High</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r>
              <a:tr h="0">
                <a:tc>
                  <a:txBody>
                    <a:bodyPr/>
                    <a:lstStyle/>
                    <a:p>
                      <a:pPr algn="l"/>
                      <a:r>
                        <a:rPr lang="en-IN" sz="2400" b="0" dirty="0">
                          <a:effectLst/>
                          <a:latin typeface="Times New Roman" panose="02020603050405020304" pitchFamily="18" charset="0"/>
                          <a:cs typeface="Times New Roman" panose="02020603050405020304" pitchFamily="18" charset="0"/>
                        </a:rPr>
                        <a:t>Mechanical stress</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l"/>
                      <a:r>
                        <a:rPr lang="en-IN" sz="2400" b="0">
                          <a:effectLst/>
                          <a:latin typeface="Times New Roman" panose="02020603050405020304" pitchFamily="18" charset="0"/>
                          <a:cs typeface="Times New Roman" panose="02020603050405020304" pitchFamily="18" charset="0"/>
                        </a:rPr>
                        <a:t>Low</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l"/>
                      <a:r>
                        <a:rPr lang="en-IN" sz="2400" b="0">
                          <a:effectLst/>
                          <a:latin typeface="Times New Roman" panose="02020603050405020304" pitchFamily="18" charset="0"/>
                          <a:cs typeface="Times New Roman" panose="02020603050405020304" pitchFamily="18" charset="0"/>
                        </a:rPr>
                        <a:t>High</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r>
              <a:tr h="0">
                <a:tc>
                  <a:txBody>
                    <a:bodyPr/>
                    <a:lstStyle/>
                    <a:p>
                      <a:pPr algn="l"/>
                      <a:r>
                        <a:rPr lang="en-IN" sz="2400" b="0" dirty="0">
                          <a:effectLst/>
                          <a:latin typeface="Times New Roman" panose="02020603050405020304" pitchFamily="18" charset="0"/>
                          <a:cs typeface="Times New Roman" panose="02020603050405020304" pitchFamily="18" charset="0"/>
                        </a:rPr>
                        <a:t>Installation cost</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l"/>
                      <a:r>
                        <a:rPr lang="en-IN" sz="2400" b="0" dirty="0">
                          <a:effectLst/>
                          <a:latin typeface="Times New Roman" panose="02020603050405020304" pitchFamily="18" charset="0"/>
                          <a:cs typeface="Times New Roman" panose="02020603050405020304" pitchFamily="18" charset="0"/>
                        </a:rPr>
                        <a:t>High</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l"/>
                      <a:r>
                        <a:rPr lang="en-IN" sz="2400" b="0">
                          <a:effectLst/>
                          <a:latin typeface="Times New Roman" panose="02020603050405020304" pitchFamily="18" charset="0"/>
                          <a:cs typeface="Times New Roman" panose="02020603050405020304" pitchFamily="18" charset="0"/>
                        </a:rPr>
                        <a:t>Low</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r>
              <a:tr h="0">
                <a:tc>
                  <a:txBody>
                    <a:bodyPr/>
                    <a:lstStyle/>
                    <a:p>
                      <a:pPr algn="l"/>
                      <a:r>
                        <a:rPr lang="en-IN" sz="2400" b="0">
                          <a:effectLst/>
                          <a:latin typeface="Times New Roman" panose="02020603050405020304" pitchFamily="18" charset="0"/>
                          <a:cs typeface="Times New Roman" panose="02020603050405020304" pitchFamily="18" charset="0"/>
                        </a:rPr>
                        <a:t>Maintenance cost</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l"/>
                      <a:r>
                        <a:rPr lang="en-IN" sz="2400" b="0" dirty="0">
                          <a:effectLst/>
                          <a:latin typeface="Times New Roman" panose="02020603050405020304" pitchFamily="18" charset="0"/>
                          <a:cs typeface="Times New Roman" panose="02020603050405020304" pitchFamily="18" charset="0"/>
                        </a:rPr>
                        <a:t>High</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l"/>
                      <a:r>
                        <a:rPr lang="en-IN" sz="2400" b="0" dirty="0">
                          <a:effectLst/>
                          <a:latin typeface="Times New Roman" panose="02020603050405020304" pitchFamily="18" charset="0"/>
                          <a:cs typeface="Times New Roman" panose="02020603050405020304" pitchFamily="18" charset="0"/>
                        </a:rPr>
                        <a:t>Low</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r>
              <a:tr h="0">
                <a:tc>
                  <a:txBody>
                    <a:bodyPr/>
                    <a:lstStyle/>
                    <a:p>
                      <a:pPr algn="l"/>
                      <a:r>
                        <a:rPr lang="en-IN" sz="2400" b="0">
                          <a:effectLst/>
                          <a:latin typeface="Times New Roman" panose="02020603050405020304" pitchFamily="18" charset="0"/>
                          <a:cs typeface="Times New Roman" panose="02020603050405020304" pitchFamily="18" charset="0"/>
                        </a:rPr>
                        <a:t>Noise level</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l"/>
                      <a:r>
                        <a:rPr lang="en-IN" sz="2400" b="0" dirty="0">
                          <a:effectLst/>
                          <a:latin typeface="Times New Roman" panose="02020603050405020304" pitchFamily="18" charset="0"/>
                          <a:cs typeface="Times New Roman" panose="02020603050405020304" pitchFamily="18" charset="0"/>
                        </a:rPr>
                        <a:t>High</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l"/>
                      <a:r>
                        <a:rPr lang="en-IN" sz="2400" b="0" dirty="0">
                          <a:effectLst/>
                          <a:latin typeface="Times New Roman" panose="02020603050405020304" pitchFamily="18" charset="0"/>
                          <a:cs typeface="Times New Roman" panose="02020603050405020304" pitchFamily="18" charset="0"/>
                        </a:rPr>
                        <a:t>Low</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r>
              <a:tr h="0">
                <a:tc>
                  <a:txBody>
                    <a:bodyPr/>
                    <a:lstStyle/>
                    <a:p>
                      <a:pPr algn="l"/>
                      <a:r>
                        <a:rPr lang="en-IN" sz="2400" b="0">
                          <a:effectLst/>
                          <a:latin typeface="Times New Roman" panose="02020603050405020304" pitchFamily="18" charset="0"/>
                          <a:cs typeface="Times New Roman" panose="02020603050405020304" pitchFamily="18" charset="0"/>
                        </a:rPr>
                        <a:t>Height</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l"/>
                      <a:r>
                        <a:rPr lang="en-IN" sz="2400" b="0" dirty="0">
                          <a:effectLst/>
                          <a:latin typeface="Times New Roman" panose="02020603050405020304" pitchFamily="18" charset="0"/>
                          <a:cs typeface="Times New Roman" panose="02020603050405020304" pitchFamily="18" charset="0"/>
                        </a:rPr>
                        <a:t>High</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l"/>
                      <a:r>
                        <a:rPr lang="en-IN" sz="2400" b="0">
                          <a:effectLst/>
                          <a:latin typeface="Times New Roman" panose="02020603050405020304" pitchFamily="18" charset="0"/>
                          <a:cs typeface="Times New Roman" panose="02020603050405020304" pitchFamily="18" charset="0"/>
                        </a:rPr>
                        <a:t>Low</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r>
              <a:tr h="0">
                <a:tc>
                  <a:txBody>
                    <a:bodyPr/>
                    <a:lstStyle/>
                    <a:p>
                      <a:pPr algn="l"/>
                      <a:r>
                        <a:rPr lang="en-IN" sz="2400" b="0">
                          <a:effectLst/>
                          <a:latin typeface="Times New Roman" panose="02020603050405020304" pitchFamily="18" charset="0"/>
                          <a:cs typeface="Times New Roman" panose="02020603050405020304" pitchFamily="18" charset="0"/>
                        </a:rPr>
                        <a:t>Land area</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l"/>
                      <a:r>
                        <a:rPr lang="en-IN" sz="2400" b="0" dirty="0">
                          <a:effectLst/>
                          <a:latin typeface="Times New Roman" panose="02020603050405020304" pitchFamily="18" charset="0"/>
                          <a:cs typeface="Times New Roman" panose="02020603050405020304" pitchFamily="18" charset="0"/>
                        </a:rPr>
                        <a:t>Large</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l"/>
                      <a:r>
                        <a:rPr lang="en-IN" sz="2400" b="0">
                          <a:effectLst/>
                          <a:latin typeface="Times New Roman" panose="02020603050405020304" pitchFamily="18" charset="0"/>
                          <a:cs typeface="Times New Roman" panose="02020603050405020304" pitchFamily="18" charset="0"/>
                        </a:rPr>
                        <a:t>Small</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r>
              <a:tr h="0">
                <a:tc>
                  <a:txBody>
                    <a:bodyPr/>
                    <a:lstStyle/>
                    <a:p>
                      <a:pPr algn="l"/>
                      <a:r>
                        <a:rPr lang="en-IN" sz="2400" b="0">
                          <a:effectLst/>
                          <a:latin typeface="Times New Roman" panose="02020603050405020304" pitchFamily="18" charset="0"/>
                          <a:cs typeface="Times New Roman" panose="02020603050405020304" pitchFamily="18" charset="0"/>
                        </a:rPr>
                        <a:t>Offshore suitability</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l"/>
                      <a:r>
                        <a:rPr lang="en-IN" sz="2400" b="0" dirty="0">
                          <a:effectLst/>
                          <a:latin typeface="Times New Roman" panose="02020603050405020304" pitchFamily="18" charset="0"/>
                          <a:cs typeface="Times New Roman" panose="02020603050405020304" pitchFamily="18" charset="0"/>
                        </a:rPr>
                        <a:t>High</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l"/>
                      <a:r>
                        <a:rPr lang="en-IN" sz="2400" b="0" dirty="0">
                          <a:effectLst/>
                          <a:latin typeface="Times New Roman" panose="02020603050405020304" pitchFamily="18" charset="0"/>
                          <a:cs typeface="Times New Roman" panose="02020603050405020304" pitchFamily="18" charset="0"/>
                        </a:rPr>
                        <a:t>Low</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8141270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electrical4u.com/images/2018/march18/152152560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067563" y="697718"/>
            <a:ext cx="2857500" cy="51435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0" y="1443841"/>
            <a:ext cx="6096000" cy="3970318"/>
          </a:xfrm>
          <a:prstGeom prst="rect">
            <a:avLst/>
          </a:prstGeom>
        </p:spPr>
        <p:txBody>
          <a:bodyPr>
            <a:spAutoFit/>
          </a:bodyPr>
          <a:lstStyle/>
          <a:p>
            <a:r>
              <a:rPr lang="en-US" dirty="0">
                <a:latin typeface="palatino linotype" panose="02040502050505030304" pitchFamily="18" charset="0"/>
              </a:rPr>
              <a:t>he working principle of a VAWT is based on drag, which is the force that opposes the motion of an object when air flows over its surface. The blades of a VAWT are symmetrical or asymmetrical, which create different amounts of drag when they face or oppose the wind direction. This drag difference causes the blades to rotate around the vertical axis, which in turn drives the generator to produce electricity.</a:t>
            </a:r>
          </a:p>
          <a:p>
            <a:r>
              <a:rPr lang="en-US" dirty="0">
                <a:latin typeface="palatino linotype" panose="02040502050505030304" pitchFamily="18" charset="0"/>
              </a:rPr>
              <a:t>The rotor plane of a VAWT does not need to be aligned with the wind direction because it can capture wind from any direction. Therefore, a VAWT does not have a yaw system or a wind sensor. However, a VAWT may have a pitch system that changes the angle of attack of the blades to control their rotational speed and power output.</a:t>
            </a:r>
            <a:endParaRPr lang="en-US" b="0" i="0" dirty="0">
              <a:effectLst/>
              <a:latin typeface="palatino linotype" panose="02040502050505030304" pitchFamily="18" charset="0"/>
            </a:endParaRPr>
          </a:p>
        </p:txBody>
      </p:sp>
    </p:spTree>
    <p:extLst>
      <p:ext uri="{BB962C8B-B14F-4D97-AF65-F5344CB8AC3E}">
        <p14:creationId xmlns:p14="http://schemas.microsoft.com/office/powerpoint/2010/main" val="3009673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9640" y="804924"/>
            <a:ext cx="10422341" cy="1569660"/>
          </a:xfrm>
          <a:prstGeom prst="rect">
            <a:avLst/>
          </a:prstGeom>
        </p:spPr>
        <p:txBody>
          <a:bodyPr wrap="square">
            <a:spAutoFit/>
          </a:bodyPr>
          <a:lstStyle/>
          <a:p>
            <a:pPr algn="just"/>
            <a:r>
              <a:rPr lang="en-US" sz="2400" dirty="0">
                <a:solidFill>
                  <a:srgbClr val="040C28"/>
                </a:solidFill>
                <a:latin typeface="Times New Roman" panose="02020603050405020304" pitchFamily="18" charset="0"/>
                <a:cs typeface="Times New Roman" panose="02020603050405020304" pitchFamily="18" charset="0"/>
              </a:rPr>
              <a:t>For an airplane in flight, the forces acting on it are its weight pulling it down and drag holding it back</a:t>
            </a:r>
            <a:r>
              <a:rPr lang="en-US" sz="2400" dirty="0">
                <a:solidFill>
                  <a:srgbClr val="4D5156"/>
                </a:solidFill>
                <a:latin typeface="Times New Roman" panose="02020603050405020304" pitchFamily="18" charset="0"/>
                <a:cs typeface="Times New Roman" panose="02020603050405020304" pitchFamily="18" charset="0"/>
              </a:rPr>
              <a:t>. Meanwhile, the airplane generates a thrust force to move forward and a lift force to counter its weight and keep flying. The airplane wing is made of several airfoils stacked along its axis.</a:t>
            </a:r>
            <a:endParaRPr lang="en-IN" sz="2400" dirty="0">
              <a:latin typeface="Times New Roman" panose="02020603050405020304" pitchFamily="18" charset="0"/>
              <a:cs typeface="Times New Roman" panose="02020603050405020304" pitchFamily="18" charset="0"/>
            </a:endParaRPr>
          </a:p>
        </p:txBody>
      </p:sp>
      <p:pic>
        <p:nvPicPr>
          <p:cNvPr id="1026" name="Picture 2" descr="forces acting on an airplane which includes lift and dr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71" y="2360810"/>
            <a:ext cx="6276975" cy="41148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action forces on airfoil of an airplane w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4246" y="2360810"/>
            <a:ext cx="4486275" cy="3698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9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714" y="800517"/>
            <a:ext cx="10384665" cy="830997"/>
          </a:xfrm>
          <a:prstGeom prst="rect">
            <a:avLst/>
          </a:prstGeom>
        </p:spPr>
        <p:txBody>
          <a:bodyPr wrap="square">
            <a:spAutoFit/>
          </a:bodyPr>
          <a:lstStyle/>
          <a:p>
            <a:pPr marL="342900" indent="-342900">
              <a:buFont typeface="Arial" panose="020B0604020202020204" pitchFamily="34" charset="0"/>
              <a:buChar char="•"/>
            </a:pPr>
            <a:r>
              <a:rPr lang="en-US" sz="2400" b="0" i="0" dirty="0" smtClean="0">
                <a:solidFill>
                  <a:srgbClr val="121212"/>
                </a:solidFill>
                <a:effectLst/>
                <a:latin typeface="Times New Roman" panose="02020603050405020304" pitchFamily="18" charset="0"/>
                <a:cs typeface="Times New Roman" panose="02020603050405020304" pitchFamily="18" charset="0"/>
              </a:rPr>
              <a:t>Wind is the movement of air caused by the uneven heating of the Earth by the sun.</a:t>
            </a:r>
            <a:endParaRPr lang="en-IN"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1270714" y="1631514"/>
            <a:ext cx="10384665" cy="2677656"/>
          </a:xfrm>
          <a:prstGeom prst="rect">
            <a:avLst/>
          </a:prstGeom>
        </p:spPr>
        <p:txBody>
          <a:bodyPr wrap="square">
            <a:spAutoFit/>
          </a:bodyPr>
          <a:lstStyle/>
          <a:p>
            <a:pPr marL="342900" indent="-342900" algn="just">
              <a:buFont typeface="Arial" panose="020B0604020202020204" pitchFamily="34" charset="0"/>
              <a:buChar char="•"/>
            </a:pPr>
            <a:r>
              <a:rPr lang="en-US" sz="2400" b="0" i="0" dirty="0" smtClean="0">
                <a:solidFill>
                  <a:srgbClr val="121212"/>
                </a:solidFill>
                <a:effectLst/>
                <a:latin typeface="Times New Roman" panose="02020603050405020304" pitchFamily="18" charset="0"/>
                <a:cs typeface="Times New Roman" panose="02020603050405020304" pitchFamily="18" charset="0"/>
              </a:rPr>
              <a:t>Differences in atmospheric pressure generate winds. </a:t>
            </a:r>
          </a:p>
          <a:p>
            <a:pPr marL="342900" indent="-342900" algn="just">
              <a:buFont typeface="Arial" panose="020B0604020202020204" pitchFamily="34" charset="0"/>
              <a:buChar char="•"/>
            </a:pPr>
            <a:r>
              <a:rPr lang="en-US" sz="2400" b="0" i="0" dirty="0" smtClean="0">
                <a:solidFill>
                  <a:srgbClr val="121212"/>
                </a:solidFill>
                <a:effectLst/>
                <a:latin typeface="Times New Roman" panose="02020603050405020304" pitchFamily="18" charset="0"/>
                <a:cs typeface="Times New Roman" panose="02020603050405020304" pitchFamily="18" charset="0"/>
              </a:rPr>
              <a:t>At the Equator, the sun warms the water and land more than it does the rest of the globe. Warm equatorial air rises higher into the atmosphere and migrates toward the poles. This is a low-pressure system. </a:t>
            </a:r>
          </a:p>
          <a:p>
            <a:pPr marL="342900" indent="-342900" algn="just">
              <a:buFont typeface="Arial" panose="020B0604020202020204" pitchFamily="34" charset="0"/>
              <a:buChar char="•"/>
            </a:pPr>
            <a:r>
              <a:rPr lang="en-US" sz="2400" b="0" i="0" dirty="0" smtClean="0">
                <a:solidFill>
                  <a:srgbClr val="121212"/>
                </a:solidFill>
                <a:effectLst/>
                <a:latin typeface="Times New Roman" panose="02020603050405020304" pitchFamily="18" charset="0"/>
                <a:cs typeface="Times New Roman" panose="02020603050405020304" pitchFamily="18" charset="0"/>
              </a:rPr>
              <a:t>At the same time, cooler, denser air moves over Earth’s surface toward the Equator to replace the heated air. This is a high-pressure system. </a:t>
            </a:r>
          </a:p>
          <a:p>
            <a:pPr marL="342900" indent="-342900" algn="just">
              <a:buFont typeface="Arial" panose="020B0604020202020204" pitchFamily="34" charset="0"/>
              <a:buChar char="•"/>
            </a:pPr>
            <a:r>
              <a:rPr lang="en-US" sz="2400" b="0" i="0" dirty="0" smtClean="0">
                <a:solidFill>
                  <a:srgbClr val="121212"/>
                </a:solidFill>
                <a:effectLst/>
                <a:latin typeface="Times New Roman" panose="02020603050405020304" pitchFamily="18" charset="0"/>
                <a:cs typeface="Times New Roman" panose="02020603050405020304" pitchFamily="18" charset="0"/>
              </a:rPr>
              <a:t>Winds generally blow from high-pressure areas to low-pressure areas.</a:t>
            </a:r>
            <a:endParaRPr lang="en-IN"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1270714" y="4278160"/>
            <a:ext cx="10139965" cy="1200329"/>
          </a:xfrm>
          <a:prstGeom prst="rect">
            <a:avLst/>
          </a:prstGeom>
        </p:spPr>
        <p:txBody>
          <a:bodyPr wrap="square">
            <a:spAutoFit/>
          </a:bodyPr>
          <a:lstStyle/>
          <a:p>
            <a:pPr marL="342900" indent="-342900" algn="just">
              <a:buFont typeface="Arial" panose="020B0604020202020204" pitchFamily="34" charset="0"/>
              <a:buChar char="•"/>
            </a:pPr>
            <a:r>
              <a:rPr lang="en-US" sz="2400" b="0" i="0" dirty="0" smtClean="0">
                <a:solidFill>
                  <a:srgbClr val="121212"/>
                </a:solidFill>
                <a:effectLst/>
                <a:latin typeface="Times New Roman" panose="02020603050405020304" pitchFamily="18" charset="0"/>
                <a:cs typeface="Times New Roman" panose="02020603050405020304" pitchFamily="18" charset="0"/>
              </a:rPr>
              <a:t>The boundary between these two areas is called a </a:t>
            </a:r>
            <a:r>
              <a:rPr lang="en-US" sz="2400" b="0" i="0" dirty="0" smtClean="0">
                <a:solidFill>
                  <a:srgbClr val="00B0F0"/>
                </a:solidFill>
                <a:effectLst/>
                <a:latin typeface="Times New Roman" panose="02020603050405020304" pitchFamily="18" charset="0"/>
                <a:cs typeface="Times New Roman" panose="02020603050405020304" pitchFamily="18" charset="0"/>
              </a:rPr>
              <a:t>front</a:t>
            </a:r>
            <a:r>
              <a:rPr lang="en-US" sz="2400" b="0" i="0" dirty="0" smtClean="0">
                <a:solidFill>
                  <a:srgbClr val="121212"/>
                </a:solidFill>
                <a:effectLst/>
                <a:latin typeface="Times New Roman" panose="02020603050405020304" pitchFamily="18" charset="0"/>
                <a:cs typeface="Times New Roman" panose="02020603050405020304" pitchFamily="18" charset="0"/>
              </a:rPr>
              <a:t>. The complex relationships between fronts cause different types of wind and weather patterns.</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76057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4412" y="546043"/>
            <a:ext cx="3860929" cy="388696"/>
          </a:xfrm>
          <a:prstGeom prst="rect">
            <a:avLst/>
          </a:prstGeom>
        </p:spPr>
        <p:txBody>
          <a:bodyPr wrap="none">
            <a:spAutoFit/>
          </a:bodyPr>
          <a:lstStyle/>
          <a:p>
            <a:pPr algn="just">
              <a:lnSpc>
                <a:spcPct val="107000"/>
              </a:lnSpc>
              <a:spcAft>
                <a:spcPts val="975"/>
              </a:spcAft>
            </a:pPr>
            <a:r>
              <a:rPr lang="en-IN" b="1" dirty="0">
                <a:latin typeface="Times New Roman" panose="02020603050405020304" pitchFamily="18" charset="0"/>
                <a:ea typeface="Calibri" panose="020F0502020204030204" pitchFamily="34" charset="0"/>
                <a:cs typeface="Times New Roman" panose="02020603050405020304" pitchFamily="18" charset="0"/>
              </a:rPr>
              <a:t>SPEED AND POWER RELATIONS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p:nvPr/>
        </p:nvPicPr>
        <p:blipFill>
          <a:blip r:embed="rId2"/>
          <a:stretch>
            <a:fillRect/>
          </a:stretch>
        </p:blipFill>
        <p:spPr>
          <a:xfrm>
            <a:off x="3457591" y="1823895"/>
            <a:ext cx="3789370" cy="769180"/>
          </a:xfrm>
          <a:prstGeom prst="rect">
            <a:avLst/>
          </a:prstGeom>
        </p:spPr>
      </p:pic>
      <p:sp>
        <p:nvSpPr>
          <p:cNvPr id="4" name="Rectangle 3"/>
          <p:cNvSpPr/>
          <p:nvPr/>
        </p:nvSpPr>
        <p:spPr>
          <a:xfrm>
            <a:off x="644411" y="2593075"/>
            <a:ext cx="10382979" cy="1643142"/>
          </a:xfrm>
          <a:prstGeom prst="rect">
            <a:avLst/>
          </a:prstGeom>
        </p:spPr>
        <p:txBody>
          <a:bodyPr wrap="square">
            <a:spAutoFit/>
          </a:bodyPr>
          <a:lstStyle/>
          <a:p>
            <a:pPr>
              <a:lnSpc>
                <a:spcPct val="107000"/>
              </a:lnSpc>
              <a:spcAft>
                <a:spcPts val="975"/>
              </a:spcAft>
            </a:pPr>
            <a:r>
              <a:rPr lang="en-IN" dirty="0">
                <a:latin typeface="Times New Roman" panose="02020603050405020304" pitchFamily="18" charset="0"/>
                <a:ea typeface="Calibri" panose="020F0502020204030204" pitchFamily="34" charset="0"/>
                <a:cs typeface="Times New Roman" panose="02020603050405020304" pitchFamily="18" charset="0"/>
              </a:rPr>
              <a:t>If P = mechanical power in the moving air (watts),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75"/>
              </a:spcAft>
            </a:pPr>
            <a:r>
              <a:rPr lang="en-IN" dirty="0">
                <a:latin typeface="Times New Roman" panose="02020603050405020304" pitchFamily="18" charset="0"/>
                <a:ea typeface="Calibri" panose="020F0502020204030204" pitchFamily="34" charset="0"/>
                <a:cs typeface="Times New Roman" panose="02020603050405020304" pitchFamily="18" charset="0"/>
              </a:rPr>
              <a:t>ρ = air density (kg/m</a:t>
            </a:r>
            <a:r>
              <a:rPr lang="en-IN" baseline="30000" dirty="0">
                <a:latin typeface="Times New Roman" panose="02020603050405020304" pitchFamily="18" charset="0"/>
                <a:ea typeface="Calibri" panose="020F0502020204030204" pitchFamily="34" charset="0"/>
                <a:cs typeface="Times New Roman" panose="02020603050405020304" pitchFamily="18" charset="0"/>
              </a:rPr>
              <a:t>3</a:t>
            </a:r>
            <a:r>
              <a:rPr lang="en-IN" dirty="0">
                <a:latin typeface="Times New Roman" panose="02020603050405020304" pitchFamily="18" charset="0"/>
                <a:ea typeface="Calibri" panose="020F0502020204030204" pitchFamily="34" charset="0"/>
                <a:cs typeface="Times New Roman" panose="02020603050405020304" pitchFamily="18" charset="0"/>
              </a:rPr>
              <a:t>),</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75"/>
              </a:spcAft>
            </a:pPr>
            <a:r>
              <a:rPr lang="en-IN" dirty="0">
                <a:latin typeface="Times New Roman" panose="02020603050405020304" pitchFamily="18" charset="0"/>
                <a:ea typeface="Calibri" panose="020F0502020204030204" pitchFamily="34" charset="0"/>
                <a:cs typeface="Times New Roman" panose="02020603050405020304" pitchFamily="18" charset="0"/>
              </a:rPr>
              <a:t> A = area swept by the rotor blades (m</a:t>
            </a:r>
            <a:r>
              <a:rPr lang="en-IN" baseline="30000" dirty="0">
                <a:latin typeface="Times New Roman" panose="02020603050405020304" pitchFamily="18" charset="0"/>
                <a:ea typeface="Calibri" panose="020F0502020204030204" pitchFamily="34" charset="0"/>
                <a:cs typeface="Times New Roman" panose="02020603050405020304" pitchFamily="18" charset="0"/>
              </a:rPr>
              <a:t>2</a:t>
            </a:r>
            <a:r>
              <a:rPr lang="en-IN" dirty="0">
                <a:latin typeface="Times New Roman" panose="02020603050405020304" pitchFamily="18" charset="0"/>
                <a:ea typeface="Calibri" panose="020F0502020204030204" pitchFamily="34" charset="0"/>
                <a:cs typeface="Times New Roman" panose="02020603050405020304" pitchFamily="18" charset="0"/>
              </a:rPr>
              <a:t>), and V = velocity of the air (m/sec),</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r>
              <a:rPr lang="en-IN" dirty="0">
                <a:latin typeface="Times New Roman" panose="02020603050405020304" pitchFamily="18" charset="0"/>
                <a:ea typeface="Calibri" panose="020F0502020204030204" pitchFamily="34" charset="0"/>
              </a:rPr>
              <a:t>then the volumetric flow rate is AV, the mass flow rate of the air in kilograms per second is </a:t>
            </a:r>
            <a:r>
              <a:rPr lang="en-IN" dirty="0" err="1">
                <a:latin typeface="Times New Roman" panose="02020603050405020304" pitchFamily="18" charset="0"/>
                <a:ea typeface="Calibri" panose="020F0502020204030204" pitchFamily="34" charset="0"/>
              </a:rPr>
              <a:t>ρAV</a:t>
            </a:r>
            <a:r>
              <a:rPr lang="en-IN" dirty="0">
                <a:latin typeface="Times New Roman" panose="02020603050405020304" pitchFamily="18" charset="0"/>
                <a:ea typeface="Calibri" panose="020F0502020204030204" pitchFamily="34" charset="0"/>
              </a:rPr>
              <a:t>, </a:t>
            </a:r>
            <a:endParaRPr lang="en-IN" dirty="0"/>
          </a:p>
        </p:txBody>
      </p:sp>
      <p:sp>
        <p:nvSpPr>
          <p:cNvPr id="5" name="Rectangle 4"/>
          <p:cNvSpPr/>
          <p:nvPr/>
        </p:nvSpPr>
        <p:spPr>
          <a:xfrm>
            <a:off x="644410" y="4464894"/>
            <a:ext cx="9973547" cy="388696"/>
          </a:xfrm>
          <a:prstGeom prst="rect">
            <a:avLst/>
          </a:prstGeom>
        </p:spPr>
        <p:txBody>
          <a:bodyPr wrap="square">
            <a:spAutoFit/>
          </a:bodyPr>
          <a:lstStyle/>
          <a:p>
            <a:pPr algn="just">
              <a:lnSpc>
                <a:spcPct val="107000"/>
              </a:lnSpc>
              <a:spcAft>
                <a:spcPts val="975"/>
              </a:spcAft>
            </a:pPr>
            <a:r>
              <a:rPr lang="en-IN" dirty="0">
                <a:latin typeface="Times New Roman" panose="02020603050405020304" pitchFamily="18" charset="0"/>
                <a:ea typeface="Calibri" panose="020F0502020204030204" pitchFamily="34" charset="0"/>
                <a:cs typeface="Times New Roman" panose="02020603050405020304" pitchFamily="18" charset="0"/>
              </a:rPr>
              <a:t>and the mechanical power coming in the upstream wind is given by the following in watts:</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p:nvPr/>
        </p:nvPicPr>
        <p:blipFill>
          <a:blip r:embed="rId3"/>
          <a:stretch>
            <a:fillRect/>
          </a:stretch>
        </p:blipFill>
        <p:spPr>
          <a:xfrm>
            <a:off x="3670892" y="4853590"/>
            <a:ext cx="3576069" cy="654595"/>
          </a:xfrm>
          <a:prstGeom prst="rect">
            <a:avLst/>
          </a:prstGeom>
        </p:spPr>
      </p:pic>
      <p:sp>
        <p:nvSpPr>
          <p:cNvPr id="7" name="Rectangle 6"/>
          <p:cNvSpPr/>
          <p:nvPr/>
        </p:nvSpPr>
        <p:spPr>
          <a:xfrm>
            <a:off x="448845" y="5508185"/>
            <a:ext cx="3897221" cy="369332"/>
          </a:xfrm>
          <a:prstGeom prst="rect">
            <a:avLst/>
          </a:prstGeom>
        </p:spPr>
        <p:txBody>
          <a:bodyPr wrap="none">
            <a:spAutoFit/>
          </a:bodyPr>
          <a:lstStyle/>
          <a:p>
            <a:r>
              <a:rPr lang="en-IN" dirty="0">
                <a:latin typeface="Times New Roman" panose="02020603050405020304" pitchFamily="18" charset="0"/>
                <a:ea typeface="Calibri" panose="020F0502020204030204" pitchFamily="34" charset="0"/>
              </a:rPr>
              <a:t>This is the power in the upstream wind. </a:t>
            </a:r>
            <a:endParaRPr lang="en-IN" dirty="0"/>
          </a:p>
        </p:txBody>
      </p:sp>
      <p:sp>
        <p:nvSpPr>
          <p:cNvPr id="8" name="Rectangle 7"/>
          <p:cNvSpPr/>
          <p:nvPr/>
        </p:nvSpPr>
        <p:spPr>
          <a:xfrm>
            <a:off x="409590" y="5877517"/>
            <a:ext cx="11463961" cy="685059"/>
          </a:xfrm>
          <a:prstGeom prst="rect">
            <a:avLst/>
          </a:prstGeom>
        </p:spPr>
        <p:txBody>
          <a:bodyPr wrap="square">
            <a:spAutoFit/>
          </a:bodyPr>
          <a:lstStyle/>
          <a:p>
            <a:pPr algn="just">
              <a:lnSpc>
                <a:spcPct val="107000"/>
              </a:lnSpc>
              <a:spcAft>
                <a:spcPts val="975"/>
              </a:spcAft>
            </a:pPr>
            <a:r>
              <a:rPr lang="en-IN" dirty="0">
                <a:latin typeface="Times New Roman" panose="02020603050405020304" pitchFamily="18" charset="0"/>
                <a:ea typeface="Calibri" panose="020F0502020204030204" pitchFamily="34" charset="0"/>
                <a:cs typeface="Times New Roman" panose="02020603050405020304" pitchFamily="18" charset="0"/>
              </a:rPr>
              <a:t>The blades cannot extract all of the upstream wind power, as some power is left in the downstream air that continues to move with reduced speed.</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41984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857" y="526754"/>
            <a:ext cx="11705230" cy="813300"/>
          </a:xfrm>
          <a:prstGeom prst="rect">
            <a:avLst/>
          </a:prstGeom>
        </p:spPr>
        <p:txBody>
          <a:bodyPr wrap="square">
            <a:spAutoFit/>
          </a:bodyPr>
          <a:lstStyle/>
          <a:p>
            <a:pPr algn="just">
              <a:lnSpc>
                <a:spcPct val="107000"/>
              </a:lnSpc>
              <a:spcAft>
                <a:spcPts val="975"/>
              </a:spcAft>
            </a:pPr>
            <a:r>
              <a:rPr lang="en-IN" b="1" dirty="0">
                <a:latin typeface="Times New Roman" panose="02020603050405020304" pitchFamily="18" charset="0"/>
                <a:ea typeface="Calibri" panose="020F0502020204030204" pitchFamily="34" charset="0"/>
                <a:cs typeface="Times New Roman" panose="02020603050405020304" pitchFamily="18" charset="0"/>
              </a:rPr>
              <a:t>POWER EXTRACTED FROM THE WIND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975"/>
              </a:spcAft>
            </a:pPr>
            <a:r>
              <a:rPr lang="en-IN" dirty="0">
                <a:latin typeface="Times New Roman" panose="02020603050405020304" pitchFamily="18" charset="0"/>
                <a:ea typeface="Calibri" panose="020F0502020204030204" pitchFamily="34" charset="0"/>
                <a:cs typeface="Times New Roman" panose="02020603050405020304" pitchFamily="18" charset="0"/>
              </a:rPr>
              <a:t>The actual power extracted by the rotor blades is the difference between the upstream and downstream wind powers.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910687" y="1819559"/>
            <a:ext cx="7615450" cy="3039043"/>
          </a:xfrm>
          <a:prstGeom prst="rect">
            <a:avLst/>
          </a:prstGeom>
          <a:noFill/>
          <a:ln>
            <a:noFill/>
          </a:ln>
        </p:spPr>
      </p:pic>
      <p:sp>
        <p:nvSpPr>
          <p:cNvPr id="4" name="Rectangle 3"/>
          <p:cNvSpPr/>
          <p:nvPr/>
        </p:nvSpPr>
        <p:spPr>
          <a:xfrm>
            <a:off x="2174542" y="4535077"/>
            <a:ext cx="8593541" cy="606256"/>
          </a:xfrm>
          <a:prstGeom prst="rect">
            <a:avLst/>
          </a:prstGeom>
        </p:spPr>
        <p:txBody>
          <a:bodyPr wrap="square">
            <a:spAutoFit/>
          </a:bodyPr>
          <a:lstStyle/>
          <a:p>
            <a:pPr algn="ctr">
              <a:lnSpc>
                <a:spcPct val="107000"/>
              </a:lnSpc>
              <a:spcAft>
                <a:spcPts val="975"/>
              </a:spcAft>
            </a:pPr>
            <a:r>
              <a:rPr lang="en-IN" sz="1600" dirty="0">
                <a:latin typeface="Times New Roman" panose="02020603050405020304" pitchFamily="18" charset="0"/>
                <a:ea typeface="Calibri" panose="020F0502020204030204" pitchFamily="34" charset="0"/>
                <a:cs typeface="Times New Roman" panose="02020603050405020304" pitchFamily="18" charset="0"/>
              </a:rPr>
              <a:t>Figure : Approaching wind slows and expands as a portion of its kinetic energy is extracted by the wind turbine, forming the stream tube shown.</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63857" y="5143759"/>
            <a:ext cx="11705230" cy="388696"/>
          </a:xfrm>
          <a:prstGeom prst="rect">
            <a:avLst/>
          </a:prstGeom>
        </p:spPr>
        <p:txBody>
          <a:bodyPr wrap="square">
            <a:spAutoFit/>
          </a:bodyPr>
          <a:lstStyle/>
          <a:p>
            <a:pPr algn="just">
              <a:lnSpc>
                <a:spcPct val="107000"/>
              </a:lnSpc>
              <a:spcAft>
                <a:spcPts val="975"/>
              </a:spcAft>
            </a:pPr>
            <a:r>
              <a:rPr lang="en-IN" dirty="0">
                <a:latin typeface="Times New Roman" panose="02020603050405020304" pitchFamily="18" charset="0"/>
                <a:ea typeface="Calibri" panose="020F0502020204030204" pitchFamily="34" charset="0"/>
                <a:cs typeface="Times New Roman" panose="02020603050405020304" pitchFamily="18" charset="0"/>
              </a:rPr>
              <a:t>The power extracted by the blades is customarily expressed as a fraction of the upstream wind power in watts as follows:</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p:nvPr/>
        </p:nvPicPr>
        <p:blipFill>
          <a:blip r:embed="rId3"/>
          <a:stretch>
            <a:fillRect/>
          </a:stretch>
        </p:blipFill>
        <p:spPr>
          <a:xfrm>
            <a:off x="4189863" y="5696021"/>
            <a:ext cx="3630303" cy="786666"/>
          </a:xfrm>
          <a:prstGeom prst="rect">
            <a:avLst/>
          </a:prstGeom>
        </p:spPr>
      </p:pic>
    </p:spTree>
    <p:extLst>
      <p:ext uri="{BB962C8B-B14F-4D97-AF65-F5344CB8AC3E}">
        <p14:creationId xmlns:p14="http://schemas.microsoft.com/office/powerpoint/2010/main" val="15594932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9389" y="1625811"/>
            <a:ext cx="11527809" cy="923330"/>
          </a:xfrm>
          <a:prstGeom prst="rect">
            <a:avLst/>
          </a:prstGeom>
        </p:spPr>
        <p:txBody>
          <a:bodyPr wrap="square">
            <a:spAutoFit/>
          </a:bodyPr>
          <a:lstStyle/>
          <a:p>
            <a:r>
              <a:rPr lang="en-IN" dirty="0" err="1">
                <a:latin typeface="Times New Roman" panose="02020603050405020304" pitchFamily="18" charset="0"/>
                <a:ea typeface="Calibri" panose="020F0502020204030204" pitchFamily="34" charset="0"/>
              </a:rPr>
              <a:t>Cp</a:t>
            </a:r>
            <a:r>
              <a:rPr lang="en-IN" dirty="0">
                <a:latin typeface="Times New Roman" panose="02020603050405020304" pitchFamily="18" charset="0"/>
                <a:ea typeface="Calibri" panose="020F0502020204030204" pitchFamily="34" charset="0"/>
              </a:rPr>
              <a:t> is the fraction of the upstream wind power that is extracted by the rotor blades and fed to the electrical generator. The remaining power is dissipated in the downstream wind. The factor </a:t>
            </a:r>
            <a:r>
              <a:rPr lang="en-IN" dirty="0" err="1">
                <a:latin typeface="Times New Roman" panose="02020603050405020304" pitchFamily="18" charset="0"/>
                <a:ea typeface="Calibri" panose="020F0502020204030204" pitchFamily="34" charset="0"/>
              </a:rPr>
              <a:t>Cp</a:t>
            </a:r>
            <a:r>
              <a:rPr lang="en-IN" dirty="0">
                <a:latin typeface="Times New Roman" panose="02020603050405020304" pitchFamily="18" charset="0"/>
                <a:ea typeface="Calibri" panose="020F0502020204030204" pitchFamily="34" charset="0"/>
              </a:rPr>
              <a:t> is called the power coefficient of the rotor or the rotor efficiency</a:t>
            </a:r>
            <a:endParaRPr lang="en-IN" dirty="0"/>
          </a:p>
        </p:txBody>
      </p:sp>
      <p:sp>
        <p:nvSpPr>
          <p:cNvPr id="4" name="Rectangle 3"/>
          <p:cNvSpPr/>
          <p:nvPr/>
        </p:nvSpPr>
        <p:spPr>
          <a:xfrm>
            <a:off x="359390" y="528430"/>
            <a:ext cx="748923" cy="369332"/>
          </a:xfrm>
          <a:prstGeom prst="rect">
            <a:avLst/>
          </a:prstGeom>
        </p:spPr>
        <p:txBody>
          <a:bodyPr wrap="none">
            <a:spAutoFit/>
          </a:bodyPr>
          <a:lstStyle/>
          <a:p>
            <a:r>
              <a:rPr lang="en-IN" dirty="0" smtClean="0">
                <a:latin typeface="Times New Roman" panose="02020603050405020304" pitchFamily="18" charset="0"/>
                <a:ea typeface="Calibri" panose="020F0502020204030204" pitchFamily="34" charset="0"/>
              </a:rPr>
              <a:t>where</a:t>
            </a:r>
            <a:endParaRPr lang="en-IN" dirty="0"/>
          </a:p>
        </p:txBody>
      </p:sp>
      <p:pic>
        <p:nvPicPr>
          <p:cNvPr id="5" name="Picture 4"/>
          <p:cNvPicPr/>
          <p:nvPr/>
        </p:nvPicPr>
        <p:blipFill>
          <a:blip r:embed="rId2"/>
          <a:stretch>
            <a:fillRect/>
          </a:stretch>
        </p:blipFill>
        <p:spPr>
          <a:xfrm>
            <a:off x="3725128" y="528430"/>
            <a:ext cx="3139696" cy="1222359"/>
          </a:xfrm>
          <a:prstGeom prst="rect">
            <a:avLst/>
          </a:prstGeom>
        </p:spPr>
      </p:pic>
      <p:sp>
        <p:nvSpPr>
          <p:cNvPr id="6" name="Rectangle 5"/>
          <p:cNvSpPr/>
          <p:nvPr/>
        </p:nvSpPr>
        <p:spPr>
          <a:xfrm>
            <a:off x="359389" y="2525004"/>
            <a:ext cx="11527809" cy="646331"/>
          </a:xfrm>
          <a:prstGeom prst="rect">
            <a:avLst/>
          </a:prstGeom>
        </p:spPr>
        <p:txBody>
          <a:bodyPr wrap="square">
            <a:spAutoFit/>
          </a:bodyPr>
          <a:lstStyle/>
          <a:p>
            <a:r>
              <a:rPr lang="en-IN" dirty="0">
                <a:latin typeface="Times New Roman" panose="02020603050405020304" pitchFamily="18" charset="0"/>
                <a:ea typeface="Calibri" panose="020F0502020204030204" pitchFamily="34" charset="0"/>
              </a:rPr>
              <a:t>For a given upstream wind speed, Equation </a:t>
            </a:r>
            <a:r>
              <a:rPr lang="en-IN" dirty="0" smtClean="0">
                <a:latin typeface="Times New Roman" panose="02020603050405020304" pitchFamily="18" charset="0"/>
                <a:ea typeface="Calibri" panose="020F0502020204030204" pitchFamily="34" charset="0"/>
              </a:rPr>
              <a:t> </a:t>
            </a:r>
            <a:r>
              <a:rPr lang="en-IN" dirty="0">
                <a:latin typeface="Times New Roman" panose="02020603050405020304" pitchFamily="18" charset="0"/>
                <a:ea typeface="Calibri" panose="020F0502020204030204" pitchFamily="34" charset="0"/>
              </a:rPr>
              <a:t>clearly shows that the value of </a:t>
            </a:r>
            <a:r>
              <a:rPr lang="en-IN" dirty="0" err="1">
                <a:latin typeface="Times New Roman" panose="02020603050405020304" pitchFamily="18" charset="0"/>
                <a:ea typeface="Calibri" panose="020F0502020204030204" pitchFamily="34" charset="0"/>
              </a:rPr>
              <a:t>Cp</a:t>
            </a:r>
            <a:r>
              <a:rPr lang="en-IN" dirty="0">
                <a:latin typeface="Times New Roman" panose="02020603050405020304" pitchFamily="18" charset="0"/>
                <a:ea typeface="Calibri" panose="020F0502020204030204" pitchFamily="34" charset="0"/>
              </a:rPr>
              <a:t> depends on the ratio of the downstream to the upstream wind speeds (Vo /V)</a:t>
            </a:r>
            <a:endParaRPr lang="en-IN" dirty="0"/>
          </a:p>
        </p:txBody>
      </p:sp>
      <p:sp>
        <p:nvSpPr>
          <p:cNvPr id="7" name="Rectangle 6"/>
          <p:cNvSpPr/>
          <p:nvPr/>
        </p:nvSpPr>
        <p:spPr>
          <a:xfrm>
            <a:off x="359389" y="3646522"/>
            <a:ext cx="6014115" cy="981423"/>
          </a:xfrm>
          <a:prstGeom prst="rect">
            <a:avLst/>
          </a:prstGeom>
        </p:spPr>
        <p:txBody>
          <a:bodyPr wrap="square">
            <a:spAutoFit/>
          </a:bodyPr>
          <a:lstStyle/>
          <a:p>
            <a:pPr algn="just">
              <a:lnSpc>
                <a:spcPct val="107000"/>
              </a:lnSpc>
              <a:spcAft>
                <a:spcPts val="975"/>
              </a:spcAft>
            </a:pPr>
            <a:r>
              <a:rPr lang="en-IN" dirty="0">
                <a:latin typeface="Times New Roman" panose="02020603050405020304" pitchFamily="18" charset="0"/>
                <a:ea typeface="Calibri" panose="020F0502020204030204" pitchFamily="34" charset="0"/>
                <a:cs typeface="Times New Roman" panose="02020603050405020304" pitchFamily="18" charset="0"/>
              </a:rPr>
              <a:t>A plot of power vs. (Vo /V) shows that </a:t>
            </a:r>
            <a:r>
              <a:rPr lang="en-IN" dirty="0" err="1">
                <a:latin typeface="Times New Roman" panose="02020603050405020304" pitchFamily="18" charset="0"/>
                <a:ea typeface="Calibri" panose="020F0502020204030204" pitchFamily="34" charset="0"/>
                <a:cs typeface="Times New Roman" panose="02020603050405020304" pitchFamily="18" charset="0"/>
              </a:rPr>
              <a:t>Cp</a:t>
            </a:r>
            <a:r>
              <a:rPr lang="en-IN" dirty="0">
                <a:latin typeface="Times New Roman" panose="02020603050405020304" pitchFamily="18" charset="0"/>
                <a:ea typeface="Calibri" panose="020F0502020204030204" pitchFamily="34" charset="0"/>
                <a:cs typeface="Times New Roman" panose="02020603050405020304" pitchFamily="18" charset="0"/>
              </a:rPr>
              <a:t> is a single-maximum-value function (Figure). It has the maximum value of 0.59 when the Vo /V ratio is one third.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3"/>
          <a:stretch>
            <a:fillRect/>
          </a:stretch>
        </p:blipFill>
        <p:spPr>
          <a:xfrm>
            <a:off x="7657815" y="4305995"/>
            <a:ext cx="4000500" cy="2714625"/>
          </a:xfrm>
          <a:prstGeom prst="rect">
            <a:avLst/>
          </a:prstGeom>
        </p:spPr>
      </p:pic>
      <p:sp>
        <p:nvSpPr>
          <p:cNvPr id="9" name="Rectangle 8"/>
          <p:cNvSpPr/>
          <p:nvPr/>
        </p:nvSpPr>
        <p:spPr>
          <a:xfrm>
            <a:off x="6864824" y="6083979"/>
            <a:ext cx="6096000" cy="307777"/>
          </a:xfrm>
          <a:prstGeom prst="rect">
            <a:avLst/>
          </a:prstGeom>
        </p:spPr>
        <p:txBody>
          <a:bodyPr>
            <a:spAutoFit/>
          </a:bodyPr>
          <a:lstStyle/>
          <a:p>
            <a:r>
              <a:rPr lang="en-IN" sz="1400" dirty="0">
                <a:latin typeface="Times New Roman" panose="02020603050405020304" pitchFamily="18" charset="0"/>
                <a:ea typeface="Calibri" panose="020F0502020204030204" pitchFamily="34" charset="0"/>
              </a:rPr>
              <a:t>FIGURE : Rotor efficiency vs. Vo /V ratio has a single maximum</a:t>
            </a:r>
            <a:endParaRPr lang="en-IN" sz="1400" dirty="0"/>
          </a:p>
        </p:txBody>
      </p:sp>
    </p:spTree>
    <p:extLst>
      <p:ext uri="{BB962C8B-B14F-4D97-AF65-F5344CB8AC3E}">
        <p14:creationId xmlns:p14="http://schemas.microsoft.com/office/powerpoint/2010/main" val="19943197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9516" y="454396"/>
            <a:ext cx="11473217" cy="1258421"/>
          </a:xfrm>
          <a:prstGeom prst="rect">
            <a:avLst/>
          </a:prstGeom>
        </p:spPr>
        <p:txBody>
          <a:bodyPr wrap="square">
            <a:spAutoFit/>
          </a:bodyPr>
          <a:lstStyle/>
          <a:p>
            <a:pPr algn="just">
              <a:lnSpc>
                <a:spcPct val="107000"/>
              </a:lnSpc>
              <a:spcAft>
                <a:spcPts val="975"/>
              </a:spcAft>
            </a:pPr>
            <a:r>
              <a:rPr lang="en-IN" sz="2400" dirty="0">
                <a:latin typeface="Times New Roman" panose="02020603050405020304" pitchFamily="18" charset="0"/>
                <a:ea typeface="Calibri" panose="020F0502020204030204" pitchFamily="34" charset="0"/>
                <a:cs typeface="Times New Roman" panose="02020603050405020304" pitchFamily="18" charset="0"/>
              </a:rPr>
              <a:t>The maximum power is extracted from the wind at that speed ratio, i.e., when the downstream wind speed equals one third of the upstream speed. Under this condition (in watts):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p:nvPr/>
        </p:nvPicPr>
        <p:blipFill>
          <a:blip r:embed="rId2"/>
          <a:stretch>
            <a:fillRect/>
          </a:stretch>
        </p:blipFill>
        <p:spPr>
          <a:xfrm>
            <a:off x="3474705" y="2204754"/>
            <a:ext cx="2912447" cy="1070709"/>
          </a:xfrm>
          <a:prstGeom prst="rect">
            <a:avLst/>
          </a:prstGeom>
        </p:spPr>
      </p:pic>
      <p:sp>
        <p:nvSpPr>
          <p:cNvPr id="4" name="Rectangle 3"/>
          <p:cNvSpPr/>
          <p:nvPr/>
        </p:nvSpPr>
        <p:spPr>
          <a:xfrm>
            <a:off x="816589" y="3757155"/>
            <a:ext cx="10859069" cy="863250"/>
          </a:xfrm>
          <a:prstGeom prst="rect">
            <a:avLst/>
          </a:prstGeom>
        </p:spPr>
        <p:txBody>
          <a:bodyPr wrap="square">
            <a:spAutoFit/>
          </a:bodyPr>
          <a:lstStyle/>
          <a:p>
            <a:pPr>
              <a:lnSpc>
                <a:spcPct val="107000"/>
              </a:lnSpc>
              <a:spcAft>
                <a:spcPts val="975"/>
              </a:spcAft>
            </a:pPr>
            <a:r>
              <a:rPr lang="en-IN" sz="2400" dirty="0">
                <a:latin typeface="Times New Roman" panose="02020603050405020304" pitchFamily="18" charset="0"/>
                <a:ea typeface="Calibri" panose="020F0502020204030204" pitchFamily="34" charset="0"/>
                <a:cs typeface="Times New Roman" panose="02020603050405020304" pitchFamily="18" charset="0"/>
              </a:rPr>
              <a:t>This conclusion, that the maximum theoretical efficiency of a rotor is 59.3%, is called the </a:t>
            </a:r>
            <a:r>
              <a:rPr lang="en-IN" sz="2400" b="1" dirty="0">
                <a:latin typeface="Times New Roman" panose="02020603050405020304" pitchFamily="18" charset="0"/>
                <a:ea typeface="Calibri" panose="020F0502020204030204" pitchFamily="34" charset="0"/>
                <a:cs typeface="Times New Roman" panose="02020603050405020304" pitchFamily="18" charset="0"/>
              </a:rPr>
              <a:t>Betz efficiency</a:t>
            </a:r>
            <a:r>
              <a:rPr lang="en-IN" sz="2400" dirty="0">
                <a:latin typeface="Times New Roman" panose="02020603050405020304" pitchFamily="18" charset="0"/>
                <a:ea typeface="Calibri" panose="020F0502020204030204" pitchFamily="34" charset="0"/>
                <a:cs typeface="Times New Roman" panose="02020603050405020304" pitchFamily="18" charset="0"/>
              </a:rPr>
              <a:t> or, sometimes, </a:t>
            </a:r>
            <a:r>
              <a:rPr lang="en-IN" sz="2400" b="1" dirty="0">
                <a:latin typeface="Times New Roman" panose="02020603050405020304" pitchFamily="18" charset="0"/>
                <a:ea typeface="Calibri" panose="020F0502020204030204" pitchFamily="34" charset="0"/>
                <a:cs typeface="Times New Roman" panose="02020603050405020304" pitchFamily="18" charset="0"/>
              </a:rPr>
              <a:t>Betz’ law</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80209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3981" y="430989"/>
            <a:ext cx="11159319" cy="1064009"/>
          </a:xfrm>
          <a:prstGeom prst="rect">
            <a:avLst/>
          </a:prstGeom>
        </p:spPr>
        <p:txBody>
          <a:bodyPr wrap="square">
            <a:spAutoFit/>
          </a:bodyPr>
          <a:lstStyle/>
          <a:p>
            <a:pPr algn="just">
              <a:lnSpc>
                <a:spcPct val="107000"/>
              </a:lnSpc>
              <a:spcAft>
                <a:spcPts val="975"/>
              </a:spcAft>
            </a:pPr>
            <a:r>
              <a:rPr lang="en-IN" sz="2000" dirty="0">
                <a:latin typeface="Times New Roman" panose="02020603050405020304" pitchFamily="18" charset="0"/>
                <a:ea typeface="Calibri" panose="020F0502020204030204" pitchFamily="34" charset="0"/>
                <a:cs typeface="Times New Roman" panose="02020603050405020304" pitchFamily="18" charset="0"/>
              </a:rPr>
              <a:t>The typical turbine torque vs. rotor speed is plotted in Figure. It shows a small torque at zero speed, rising to a maximum value before falling to nearly zero when the rotor just floats with the wind. Two such curves are plotted for different wind speeds V1 and V2, with V2 being higher than V1.</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p:nvPr/>
        </p:nvPicPr>
        <p:blipFill>
          <a:blip r:embed="rId2"/>
          <a:stretch>
            <a:fillRect/>
          </a:stretch>
        </p:blipFill>
        <p:spPr>
          <a:xfrm>
            <a:off x="1978925" y="2286568"/>
            <a:ext cx="8175009" cy="2667000"/>
          </a:xfrm>
          <a:prstGeom prst="rect">
            <a:avLst/>
          </a:prstGeom>
        </p:spPr>
      </p:pic>
      <p:sp>
        <p:nvSpPr>
          <p:cNvPr id="4" name="Rectangle 3"/>
          <p:cNvSpPr/>
          <p:nvPr/>
        </p:nvSpPr>
        <p:spPr>
          <a:xfrm>
            <a:off x="2320119" y="5270113"/>
            <a:ext cx="7833815" cy="355803"/>
          </a:xfrm>
          <a:prstGeom prst="rect">
            <a:avLst/>
          </a:prstGeom>
        </p:spPr>
        <p:txBody>
          <a:bodyPr wrap="square">
            <a:spAutoFit/>
          </a:bodyPr>
          <a:lstStyle/>
          <a:p>
            <a:pPr algn="just">
              <a:lnSpc>
                <a:spcPct val="107000"/>
              </a:lnSpc>
              <a:spcAft>
                <a:spcPts val="975"/>
              </a:spcAft>
            </a:pPr>
            <a:r>
              <a:rPr lang="en-IN" sz="1600" dirty="0">
                <a:latin typeface="Times New Roman" panose="02020603050405020304" pitchFamily="18" charset="0"/>
                <a:ea typeface="Calibri" panose="020F0502020204030204" pitchFamily="34" charset="0"/>
                <a:cs typeface="Times New Roman" panose="02020603050405020304" pitchFamily="18" charset="0"/>
              </a:rPr>
              <a:t>FIGURE: Wind turbine torque vs. rotor speed characteristic at two wind speeds, V1 and V2.</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00971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265" y="165767"/>
            <a:ext cx="11778018" cy="3001463"/>
          </a:xfrm>
          <a:prstGeom prst="rect">
            <a:avLst/>
          </a:prstGeom>
        </p:spPr>
        <p:txBody>
          <a:bodyPr wrap="square">
            <a:spAutoFit/>
          </a:bodyPr>
          <a:lstStyle/>
          <a:p>
            <a:pPr algn="just">
              <a:lnSpc>
                <a:spcPct val="107000"/>
              </a:lnSpc>
              <a:spcAft>
                <a:spcPts val="975"/>
              </a:spcAft>
            </a:pPr>
            <a:r>
              <a:rPr lang="en-IN" dirty="0">
                <a:latin typeface="Times New Roman" panose="02020603050405020304" pitchFamily="18" charset="0"/>
                <a:ea typeface="Calibri" panose="020F0502020204030204" pitchFamily="34" charset="0"/>
                <a:cs typeface="Times New Roman" panose="02020603050405020304" pitchFamily="18" charset="0"/>
              </a:rPr>
              <a:t>The corresponding power vs. rotor speed at the two wind speeds are plotted in Figure. </a:t>
            </a:r>
            <a:endParaRPr lang="en-IN"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975"/>
              </a:spcAft>
            </a:pPr>
            <a:r>
              <a:rPr lang="en-IN" dirty="0" smtClean="0">
                <a:latin typeface="Times New Roman" panose="02020603050405020304" pitchFamily="18" charset="0"/>
                <a:ea typeface="Calibri" panose="020F0502020204030204" pitchFamily="34" charset="0"/>
                <a:cs typeface="Times New Roman" panose="02020603050405020304" pitchFamily="18" charset="0"/>
              </a:rPr>
              <a:t>As </a:t>
            </a:r>
            <a:r>
              <a:rPr lang="en-IN" dirty="0">
                <a:latin typeface="Times New Roman" panose="02020603050405020304" pitchFamily="18" charset="0"/>
                <a:ea typeface="Calibri" panose="020F0502020204030204" pitchFamily="34" charset="0"/>
                <a:cs typeface="Times New Roman" panose="02020603050405020304" pitchFamily="18" charset="0"/>
              </a:rPr>
              <a:t>the mechanical power converted into the electric power is given by the product of the torque T and the angular speed, the power is zero at zero speed and again at high speed with zero torque. The maximum power is generated at a rotor speed somewhere in between, as marked by P1max and P2max for speeds V1 and V2, respectively. </a:t>
            </a:r>
            <a:endParaRPr lang="en-IN"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975"/>
              </a:spcAft>
            </a:pPr>
            <a:r>
              <a:rPr lang="en-IN" dirty="0" smtClean="0">
                <a:latin typeface="Times New Roman" panose="02020603050405020304" pitchFamily="18" charset="0"/>
                <a:ea typeface="Calibri" panose="020F0502020204030204" pitchFamily="34" charset="0"/>
                <a:cs typeface="Times New Roman" panose="02020603050405020304" pitchFamily="18" charset="0"/>
              </a:rPr>
              <a:t>The </a:t>
            </a:r>
            <a:r>
              <a:rPr lang="en-IN" dirty="0">
                <a:latin typeface="Times New Roman" panose="02020603050405020304" pitchFamily="18" charset="0"/>
                <a:ea typeface="Calibri" panose="020F0502020204030204" pitchFamily="34" charset="0"/>
                <a:cs typeface="Times New Roman" panose="02020603050405020304" pitchFamily="18" charset="0"/>
              </a:rPr>
              <a:t>speed at the maximum power is not the same speed at which the torque is maximum. The operating strategy of a well-designed wind power system is to match the rotor speed to generate power continuously close to the </a:t>
            </a:r>
            <a:r>
              <a:rPr lang="en-IN" dirty="0" err="1">
                <a:latin typeface="Times New Roman" panose="02020603050405020304" pitchFamily="18" charset="0"/>
                <a:ea typeface="Calibri" panose="020F0502020204030204" pitchFamily="34" charset="0"/>
                <a:cs typeface="Times New Roman" panose="02020603050405020304" pitchFamily="18" charset="0"/>
              </a:rPr>
              <a:t>Pmax</a:t>
            </a:r>
            <a:r>
              <a:rPr lang="en-IN" dirty="0">
                <a:latin typeface="Times New Roman" panose="02020603050405020304" pitchFamily="18" charset="0"/>
                <a:ea typeface="Calibri" panose="020F0502020204030204" pitchFamily="34" charset="0"/>
                <a:cs typeface="Times New Roman" panose="02020603050405020304" pitchFamily="18" charset="0"/>
              </a:rPr>
              <a:t> points. Because the </a:t>
            </a:r>
            <a:r>
              <a:rPr lang="en-IN" dirty="0" err="1">
                <a:latin typeface="Times New Roman" panose="02020603050405020304" pitchFamily="18" charset="0"/>
                <a:ea typeface="Calibri" panose="020F0502020204030204" pitchFamily="34" charset="0"/>
                <a:cs typeface="Times New Roman" panose="02020603050405020304" pitchFamily="18" charset="0"/>
              </a:rPr>
              <a:t>Pmax</a:t>
            </a:r>
            <a:r>
              <a:rPr lang="en-IN" dirty="0">
                <a:latin typeface="Times New Roman" panose="02020603050405020304" pitchFamily="18" charset="0"/>
                <a:ea typeface="Calibri" panose="020F0502020204030204" pitchFamily="34" charset="0"/>
                <a:cs typeface="Times New Roman" panose="02020603050405020304" pitchFamily="18" charset="0"/>
              </a:rPr>
              <a:t> point changes with the wind speed, the rotor speed must, therefore, be adjusted in accordance with the wind speed to force the rotor to work continuously at </a:t>
            </a:r>
            <a:r>
              <a:rPr lang="en-IN" dirty="0" err="1">
                <a:latin typeface="Times New Roman" panose="02020603050405020304" pitchFamily="18" charset="0"/>
                <a:ea typeface="Calibri" panose="020F0502020204030204" pitchFamily="34" charset="0"/>
                <a:cs typeface="Times New Roman" panose="02020603050405020304" pitchFamily="18" charset="0"/>
              </a:rPr>
              <a:t>Pmax</a:t>
            </a:r>
            <a:r>
              <a:rPr lang="en-IN" dirty="0">
                <a:latin typeface="Times New Roman" panose="02020603050405020304" pitchFamily="18" charset="0"/>
                <a:ea typeface="Calibri" panose="020F0502020204030204" pitchFamily="34" charset="0"/>
                <a:cs typeface="Times New Roman" panose="02020603050405020304" pitchFamily="18" charset="0"/>
              </a:rPr>
              <a:t>. This can be done with a variable-speed system design and operation. At a given site, the wind speed varies over a wide range from zero to high gust.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p:nvPr/>
        </p:nvPicPr>
        <p:blipFill>
          <a:blip r:embed="rId2"/>
          <a:stretch>
            <a:fillRect/>
          </a:stretch>
        </p:blipFill>
        <p:spPr>
          <a:xfrm>
            <a:off x="2770497" y="3327281"/>
            <a:ext cx="7383438" cy="2714625"/>
          </a:xfrm>
          <a:prstGeom prst="rect">
            <a:avLst/>
          </a:prstGeom>
        </p:spPr>
      </p:pic>
      <p:sp>
        <p:nvSpPr>
          <p:cNvPr id="4" name="Rectangle 3"/>
          <p:cNvSpPr/>
          <p:nvPr/>
        </p:nvSpPr>
        <p:spPr>
          <a:xfrm>
            <a:off x="2938818" y="6041906"/>
            <a:ext cx="8716370" cy="338554"/>
          </a:xfrm>
          <a:prstGeom prst="rect">
            <a:avLst/>
          </a:prstGeom>
        </p:spPr>
        <p:txBody>
          <a:bodyPr wrap="square">
            <a:spAutoFit/>
          </a:bodyPr>
          <a:lstStyle/>
          <a:p>
            <a:r>
              <a:rPr lang="en-IN" sz="1600" dirty="0">
                <a:latin typeface="Times New Roman" panose="02020603050405020304" pitchFamily="18" charset="0"/>
                <a:ea typeface="Calibri" panose="020F0502020204030204" pitchFamily="34" charset="0"/>
              </a:rPr>
              <a:t>FIGURE : Wind turbine power vs. rotor speed characteristic at two wind speeds, V1 and V2 </a:t>
            </a:r>
            <a:endParaRPr lang="en-IN" sz="1600" dirty="0"/>
          </a:p>
        </p:txBody>
      </p:sp>
    </p:spTree>
    <p:extLst>
      <p:ext uri="{BB962C8B-B14F-4D97-AF65-F5344CB8AC3E}">
        <p14:creationId xmlns:p14="http://schemas.microsoft.com/office/powerpoint/2010/main" val="31395267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4108" y="534297"/>
            <a:ext cx="10517874" cy="2839111"/>
          </a:xfrm>
          <a:prstGeom prst="rect">
            <a:avLst/>
          </a:prstGeom>
        </p:spPr>
        <p:txBody>
          <a:bodyPr wrap="square">
            <a:spAutoFit/>
          </a:bodyPr>
          <a:lstStyle/>
          <a:p>
            <a:pPr algn="just">
              <a:lnSpc>
                <a:spcPct val="107000"/>
              </a:lnSpc>
              <a:spcAft>
                <a:spcPts val="975"/>
              </a:spcAft>
            </a:pPr>
            <a:r>
              <a:rPr lang="en-IN" sz="2400" dirty="0">
                <a:latin typeface="Times New Roman" panose="02020603050405020304" pitchFamily="18" charset="0"/>
                <a:ea typeface="Calibri" panose="020F0502020204030204" pitchFamily="34" charset="0"/>
                <a:cs typeface="Times New Roman" panose="02020603050405020304" pitchFamily="18" charset="0"/>
              </a:rPr>
              <a:t>For a given wind speed, rotor efficiency is a function of the rate at which the rotor turns. If the rotor turns too slowly, the efficiency drops off since the blades are letting too much wind pass by unaffected. If the rotor turns too fast, efficiency is reduced as the turbulence caused by one blade increasingly affects the blade that follows. The usual way to illustrate rotor efficiency is to present it as a function of its </a:t>
            </a:r>
            <a:r>
              <a:rPr lang="en-IN" sz="2400" b="1" dirty="0">
                <a:latin typeface="Times New Roman" panose="02020603050405020304" pitchFamily="18" charset="0"/>
                <a:ea typeface="Calibri" panose="020F0502020204030204" pitchFamily="34" charset="0"/>
                <a:cs typeface="Times New Roman" panose="02020603050405020304" pitchFamily="18" charset="0"/>
              </a:rPr>
              <a:t>tip-speed ratio (TSR)</a:t>
            </a:r>
            <a:r>
              <a:rPr lang="en-IN" sz="2400" dirty="0">
                <a:latin typeface="Times New Roman" panose="02020603050405020304" pitchFamily="18" charset="0"/>
                <a:ea typeface="Calibri" panose="020F0502020204030204" pitchFamily="34" charset="0"/>
                <a:cs typeface="Times New Roman" panose="02020603050405020304" pitchFamily="18" charset="0"/>
              </a:rPr>
              <a:t>. The </a:t>
            </a:r>
            <a:r>
              <a:rPr lang="en-IN" sz="2400" b="1" dirty="0">
                <a:latin typeface="Times New Roman" panose="02020603050405020304" pitchFamily="18" charset="0"/>
                <a:ea typeface="Calibri" panose="020F0502020204030204" pitchFamily="34" charset="0"/>
                <a:cs typeface="Times New Roman" panose="02020603050405020304" pitchFamily="18" charset="0"/>
              </a:rPr>
              <a:t>tip-speed-ratio</a:t>
            </a:r>
            <a:r>
              <a:rPr lang="en-IN" sz="2400" dirty="0">
                <a:latin typeface="Times New Roman" panose="02020603050405020304" pitchFamily="18" charset="0"/>
                <a:ea typeface="Calibri" panose="020F0502020204030204" pitchFamily="34" charset="0"/>
                <a:cs typeface="Times New Roman" panose="02020603050405020304" pitchFamily="18" charset="0"/>
              </a:rPr>
              <a:t> is the speed at which the outer tip of the blade is moving divided by the wind speed:</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p:nvPr/>
        </p:nvPicPr>
        <p:blipFill>
          <a:blip r:embed="rId2"/>
          <a:stretch>
            <a:fillRect/>
          </a:stretch>
        </p:blipFill>
        <p:spPr>
          <a:xfrm>
            <a:off x="3645800" y="3792656"/>
            <a:ext cx="3371850" cy="984060"/>
          </a:xfrm>
          <a:prstGeom prst="rect">
            <a:avLst/>
          </a:prstGeom>
        </p:spPr>
      </p:pic>
      <p:sp>
        <p:nvSpPr>
          <p:cNvPr id="4" name="Rectangle 3"/>
          <p:cNvSpPr/>
          <p:nvPr/>
        </p:nvSpPr>
        <p:spPr>
          <a:xfrm>
            <a:off x="564107" y="4705252"/>
            <a:ext cx="11172967" cy="685059"/>
          </a:xfrm>
          <a:prstGeom prst="rect">
            <a:avLst/>
          </a:prstGeom>
        </p:spPr>
        <p:txBody>
          <a:bodyPr wrap="square">
            <a:spAutoFit/>
          </a:bodyPr>
          <a:lstStyle/>
          <a:p>
            <a:pPr algn="just">
              <a:lnSpc>
                <a:spcPct val="107000"/>
              </a:lnSpc>
              <a:spcAft>
                <a:spcPts val="975"/>
              </a:spcAft>
            </a:pPr>
            <a:r>
              <a:rPr lang="en-IN" dirty="0">
                <a:latin typeface="Times New Roman" panose="02020603050405020304" pitchFamily="18" charset="0"/>
                <a:ea typeface="Calibri" panose="020F0502020204030204" pitchFamily="34" charset="0"/>
                <a:cs typeface="Times New Roman" panose="02020603050405020304" pitchFamily="18" charset="0"/>
              </a:rPr>
              <a:t>where rpm is the rotor speed, revolutions per minute; D is the rotor diameter (m); and v is the wind speed (m/s) upwind of the turbine.</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70407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785" y="805218"/>
            <a:ext cx="10809027" cy="685059"/>
          </a:xfrm>
          <a:prstGeom prst="rect">
            <a:avLst/>
          </a:prstGeom>
        </p:spPr>
        <p:txBody>
          <a:bodyPr wrap="square">
            <a:spAutoFit/>
          </a:bodyPr>
          <a:lstStyle/>
          <a:p>
            <a:pPr algn="just">
              <a:lnSpc>
                <a:spcPct val="107000"/>
              </a:lnSpc>
              <a:spcAft>
                <a:spcPts val="975"/>
              </a:spcAft>
            </a:pPr>
            <a:r>
              <a:rPr lang="en-IN"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The tip speed of the blade can be calculated as </a:t>
            </a:r>
            <a:r>
              <a:rPr lang="en-IN" dirty="0" smtClean="0">
                <a:solidFill>
                  <a:srgbClr val="202122"/>
                </a:solidFill>
                <a:latin typeface="Tahoma" panose="020B0604030504040204" pitchFamily="34" charset="0"/>
                <a:ea typeface="Calibri" panose="020F0502020204030204" pitchFamily="34" charset="0"/>
                <a:cs typeface="Times New Roman" panose="02020603050405020304" pitchFamily="18" charset="0"/>
              </a:rPr>
              <a:t>ω</a:t>
            </a:r>
            <a:r>
              <a:rPr lang="en-IN"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times R, where </a:t>
            </a:r>
            <a:r>
              <a:rPr lang="en-IN" dirty="0">
                <a:solidFill>
                  <a:srgbClr val="202122"/>
                </a:solidFill>
                <a:latin typeface="Tahoma" panose="020B0604030504040204" pitchFamily="34" charset="0"/>
                <a:ea typeface="Calibri" panose="020F0502020204030204" pitchFamily="34" charset="0"/>
                <a:cs typeface="Times New Roman" panose="02020603050405020304" pitchFamily="18" charset="0"/>
              </a:rPr>
              <a:t>ω </a:t>
            </a:r>
            <a:r>
              <a:rPr lang="en-IN" dirty="0" smtClean="0">
                <a:solidFill>
                  <a:srgbClr val="202122"/>
                </a:solidFill>
                <a:latin typeface="Times New Roman" panose="02020603050405020304" pitchFamily="18" charset="0"/>
                <a:ea typeface="Calibri" panose="020F0502020204030204" pitchFamily="34" charset="0"/>
                <a:cs typeface="Times New Roman" panose="02020603050405020304" pitchFamily="18" charset="0"/>
              </a:rPr>
              <a:t>is </a:t>
            </a:r>
            <a:r>
              <a:rPr lang="en-IN"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the rotational speed of the rotor in radians/second, and R is the rotor radius in metres. Therefore, we can also write:</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p:nvPr/>
        </p:nvPicPr>
        <p:blipFill>
          <a:blip r:embed="rId2"/>
          <a:stretch>
            <a:fillRect/>
          </a:stretch>
        </p:blipFill>
        <p:spPr>
          <a:xfrm>
            <a:off x="4483502" y="2077159"/>
            <a:ext cx="2736164" cy="829813"/>
          </a:xfrm>
          <a:prstGeom prst="rect">
            <a:avLst/>
          </a:prstGeom>
        </p:spPr>
      </p:pic>
      <p:sp>
        <p:nvSpPr>
          <p:cNvPr id="4" name="Rectangle 3"/>
          <p:cNvSpPr/>
          <p:nvPr/>
        </p:nvSpPr>
        <p:spPr>
          <a:xfrm>
            <a:off x="755175" y="3004585"/>
            <a:ext cx="11213911" cy="388696"/>
          </a:xfrm>
          <a:prstGeom prst="rect">
            <a:avLst/>
          </a:prstGeom>
        </p:spPr>
        <p:txBody>
          <a:bodyPr wrap="square">
            <a:spAutoFit/>
          </a:bodyPr>
          <a:lstStyle/>
          <a:p>
            <a:pPr>
              <a:lnSpc>
                <a:spcPct val="107000"/>
              </a:lnSpc>
              <a:spcAft>
                <a:spcPts val="975"/>
              </a:spcAft>
            </a:pPr>
            <a:r>
              <a:rPr lang="en-IN"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where </a:t>
            </a:r>
            <a:r>
              <a:rPr lang="en-IN" dirty="0" smtClean="0">
                <a:solidFill>
                  <a:srgbClr val="202122"/>
                </a:solidFill>
                <a:latin typeface="Cambria Math" panose="02040503050406030204" pitchFamily="18" charset="0"/>
                <a:ea typeface="Calibri" panose="020F0502020204030204" pitchFamily="34" charset="0"/>
                <a:cs typeface="Times New Roman" panose="02020603050405020304" pitchFamily="18" charset="0"/>
              </a:rPr>
              <a:t>𝑣</a:t>
            </a:r>
            <a:r>
              <a:rPr lang="en-IN"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is the wind speed in metres/second at the height of the blade hub.</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52335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495868" y="478453"/>
                <a:ext cx="11254854" cy="1436291"/>
              </a:xfrm>
              <a:prstGeom prst="rect">
                <a:avLst/>
              </a:prstGeom>
            </p:spPr>
            <p:txBody>
              <a:bodyPr wrap="square">
                <a:spAutoFit/>
              </a:bodyPr>
              <a:lstStyle/>
              <a:p>
                <a:pPr>
                  <a:lnSpc>
                    <a:spcPct val="107000"/>
                  </a:lnSpc>
                  <a:spcAft>
                    <a:spcPts val="800"/>
                  </a:spcAft>
                </a:pPr>
                <a:r>
                  <a:rPr lang="en-IN" sz="2000" b="1" u="dash" dirty="0" err="1">
                    <a:latin typeface="Times New Roman" panose="02020603050405020304" pitchFamily="18" charset="0"/>
                    <a:ea typeface="Calibri" panose="020F0502020204030204" pitchFamily="34" charset="0"/>
                    <a:cs typeface="Times New Roman" panose="02020603050405020304" pitchFamily="18" charset="0"/>
                  </a:rPr>
                  <a:t>C</a:t>
                </a:r>
                <a:r>
                  <a:rPr lang="en-IN" sz="2000" b="1" u="dash" baseline="-25000" dirty="0" err="1">
                    <a:effectLst/>
                    <a:latin typeface="Times New Roman" panose="02020603050405020304" pitchFamily="18" charset="0"/>
                    <a:ea typeface="Calibri" panose="020F0502020204030204" pitchFamily="34" charset="0"/>
                    <a:cs typeface="Times New Roman" panose="02020603050405020304" pitchFamily="18" charset="0"/>
                  </a:rPr>
                  <a:t>p</a:t>
                </a:r>
                <a:r>
                  <a:rPr lang="en-IN" sz="2000" b="1" u="dash" dirty="0">
                    <a:effectLst/>
                    <a:latin typeface="Times New Roman" panose="02020603050405020304" pitchFamily="18" charset="0"/>
                    <a:ea typeface="Calibri" panose="020F0502020204030204" pitchFamily="34" charset="0"/>
                    <a:cs typeface="Times New Roman" panose="02020603050405020304" pitchFamily="18" charset="0"/>
                  </a:rPr>
                  <a:t>–λ curves</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975"/>
                  </a:spcAft>
                </a:pPr>
                <a:r>
                  <a:rPr lang="en-IN"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The power coefficient, </a:t>
                </a:r>
                <a14:m>
                  <m:oMath xmlns:m="http://schemas.openxmlformats.org/officeDocument/2006/math">
                    <m:sSub>
                      <m:sSubPr>
                        <m:ctrlPr>
                          <a:rPr lang="en-IN" i="1">
                            <a:solidFill>
                              <a:srgbClr val="202122"/>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IN" i="1">
                            <a:solidFill>
                              <a:srgbClr val="202122"/>
                            </a:solidFill>
                            <a:effectLst/>
                            <a:latin typeface="Cambria Math" panose="02040503050406030204" pitchFamily="18" charset="0"/>
                            <a:ea typeface="Calibri" panose="020F0502020204030204" pitchFamily="34" charset="0"/>
                            <a:cs typeface="Times New Roman" panose="02020603050405020304" pitchFamily="18" charset="0"/>
                          </a:rPr>
                          <m:t>𝐶</m:t>
                        </m:r>
                      </m:e>
                      <m:sub>
                        <m:r>
                          <a:rPr lang="en-IN" i="1">
                            <a:solidFill>
                              <a:srgbClr val="202122"/>
                            </a:solidFill>
                            <a:effectLst/>
                            <a:latin typeface="Cambria Math" panose="02040503050406030204" pitchFamily="18" charset="0"/>
                            <a:ea typeface="Calibri" panose="020F0502020204030204" pitchFamily="34" charset="0"/>
                            <a:cs typeface="Times New Roman" panose="02020603050405020304" pitchFamily="18" charset="0"/>
                          </a:rPr>
                          <m:t>𝑝</m:t>
                        </m:r>
                      </m:sub>
                    </m:sSub>
                  </m:oMath>
                </a14:m>
                <a:r>
                  <a:rPr lang="en-IN"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 is a quantity that expresses what fraction of the power in the wind is being extracted by the wind turbine. It is generally assumed to be a function of both tip-speed ratio and pitch angle. Below is a plot of the variation of the power coefficient with variations in the tip-speed ratio when the pitch is held constant: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95868" y="478453"/>
                <a:ext cx="11254854" cy="1436291"/>
              </a:xfrm>
              <a:prstGeom prst="rect">
                <a:avLst/>
              </a:prstGeom>
              <a:blipFill rotWithShape="0">
                <a:blip r:embed="rId2"/>
                <a:stretch>
                  <a:fillRect l="-541" t="-2119" r="-433" b="-4237"/>
                </a:stretch>
              </a:blipFill>
            </p:spPr>
            <p:txBody>
              <a:bodyPr/>
              <a:lstStyle/>
              <a:p>
                <a:r>
                  <a:rPr lang="en-IN">
                    <a:noFill/>
                  </a:rPr>
                  <a:t> </a:t>
                </a:r>
              </a:p>
            </p:txBody>
          </p:sp>
        </mc:Fallback>
      </mc:AlternateContent>
      <p:pic>
        <p:nvPicPr>
          <p:cNvPr id="3" name="Picture 2"/>
          <p:cNvPicPr/>
          <p:nvPr/>
        </p:nvPicPr>
        <p:blipFill>
          <a:blip r:embed="rId3"/>
          <a:stretch>
            <a:fillRect/>
          </a:stretch>
        </p:blipFill>
        <p:spPr>
          <a:xfrm>
            <a:off x="2347415" y="2501734"/>
            <a:ext cx="8475259" cy="3489633"/>
          </a:xfrm>
          <a:prstGeom prst="rect">
            <a:avLst/>
          </a:prstGeom>
        </p:spPr>
      </p:pic>
    </p:spTree>
    <p:extLst>
      <p:ext uri="{BB962C8B-B14F-4D97-AF65-F5344CB8AC3E}">
        <p14:creationId xmlns:p14="http://schemas.microsoft.com/office/powerpoint/2010/main" val="15305950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0584" y="882207"/>
            <a:ext cx="10968251" cy="3740063"/>
          </a:xfrm>
          <a:prstGeom prst="rect">
            <a:avLst/>
          </a:prstGeom>
        </p:spPr>
        <p:txBody>
          <a:bodyPr wrap="square">
            <a:spAutoFit/>
          </a:bodyPr>
          <a:lstStyle/>
          <a:p>
            <a:pPr algn="just">
              <a:lnSpc>
                <a:spcPct val="107000"/>
              </a:lnSpc>
              <a:spcAft>
                <a:spcPts val="975"/>
              </a:spcAft>
            </a:pPr>
            <a:r>
              <a:rPr lang="en-IN" sz="2400" dirty="0">
                <a:latin typeface="Times New Roman" panose="02020603050405020304" pitchFamily="18" charset="0"/>
                <a:ea typeface="Calibri" panose="020F0502020204030204" pitchFamily="34" charset="0"/>
                <a:cs typeface="Times New Roman" panose="02020603050405020304" pitchFamily="18" charset="0"/>
              </a:rPr>
              <a:t>EX1:A 40-m, three bladed wind turbine produces 600 kW at a wind speed of 14 m/s. Air density is the standard 1.225 kg/m</a:t>
            </a:r>
            <a:r>
              <a:rPr lang="en-IN" sz="2400" baseline="30000" dirty="0">
                <a:latin typeface="Times New Roman" panose="02020603050405020304" pitchFamily="18" charset="0"/>
                <a:ea typeface="Calibri" panose="020F0502020204030204" pitchFamily="34" charset="0"/>
                <a:cs typeface="Times New Roman" panose="02020603050405020304" pitchFamily="18" charset="0"/>
              </a:rPr>
              <a:t>3</a:t>
            </a:r>
            <a:r>
              <a:rPr lang="en-IN" sz="2400" dirty="0">
                <a:latin typeface="Times New Roman" panose="02020603050405020304" pitchFamily="18" charset="0"/>
                <a:ea typeface="Calibri" panose="020F0502020204030204" pitchFamily="34" charset="0"/>
                <a:cs typeface="Times New Roman" panose="02020603050405020304" pitchFamily="18" charset="0"/>
              </a:rPr>
              <a:t>. Under these conditions, </a:t>
            </a:r>
          </a:p>
          <a:p>
            <a:pPr algn="just">
              <a:lnSpc>
                <a:spcPct val="107000"/>
              </a:lnSpc>
              <a:spcAft>
                <a:spcPts val="975"/>
              </a:spcAft>
            </a:pPr>
            <a:r>
              <a:rPr lang="en-IN" sz="2400" dirty="0">
                <a:latin typeface="Times New Roman" panose="02020603050405020304" pitchFamily="18" charset="0"/>
                <a:ea typeface="Calibri" panose="020F0502020204030204" pitchFamily="34" charset="0"/>
                <a:cs typeface="Times New Roman" panose="02020603050405020304" pitchFamily="18" charset="0"/>
              </a:rPr>
              <a:t>a. At what rpm does the rotor turn when it operates with a TSR of 4.0?</a:t>
            </a:r>
          </a:p>
          <a:p>
            <a:pPr algn="just">
              <a:lnSpc>
                <a:spcPct val="107000"/>
              </a:lnSpc>
              <a:spcAft>
                <a:spcPts val="975"/>
              </a:spcAft>
            </a:pPr>
            <a:r>
              <a:rPr lang="en-IN" sz="2400" dirty="0">
                <a:latin typeface="Times New Roman" panose="02020603050405020304" pitchFamily="18" charset="0"/>
                <a:ea typeface="Calibri" panose="020F0502020204030204" pitchFamily="34" charset="0"/>
                <a:cs typeface="Times New Roman" panose="02020603050405020304" pitchFamily="18" charset="0"/>
              </a:rPr>
              <a:t> b. What is the tip speed of the rotor? </a:t>
            </a:r>
          </a:p>
          <a:p>
            <a:pPr algn="just">
              <a:lnSpc>
                <a:spcPct val="107000"/>
              </a:lnSpc>
              <a:spcAft>
                <a:spcPts val="975"/>
              </a:spcAft>
            </a:pPr>
            <a:r>
              <a:rPr lang="en-IN" sz="2400" dirty="0">
                <a:latin typeface="Times New Roman" panose="02020603050405020304" pitchFamily="18" charset="0"/>
                <a:ea typeface="Calibri" panose="020F0502020204030204" pitchFamily="34" charset="0"/>
                <a:cs typeface="Times New Roman" panose="02020603050405020304" pitchFamily="18" charset="0"/>
              </a:rPr>
              <a:t>c. If the generator needs to turn at 1800 rpm, what gear ratio is needed to match the rotor speed to the generator speed? </a:t>
            </a:r>
          </a:p>
          <a:p>
            <a:pPr algn="just">
              <a:lnSpc>
                <a:spcPct val="107000"/>
              </a:lnSpc>
              <a:spcAft>
                <a:spcPts val="975"/>
              </a:spcAft>
            </a:pPr>
            <a:r>
              <a:rPr lang="en-IN" sz="2400" dirty="0">
                <a:latin typeface="Times New Roman" panose="02020603050405020304" pitchFamily="18" charset="0"/>
                <a:ea typeface="Calibri" panose="020F0502020204030204" pitchFamily="34" charset="0"/>
                <a:cs typeface="Times New Roman" panose="02020603050405020304" pitchFamily="18" charset="0"/>
              </a:rPr>
              <a:t>d. What is the efficiency of the complete wind turbine (blades, gear box, generator) under these conditions?</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1644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673755"/>
          </a:xfrm>
          <a:prstGeom prst="rect">
            <a:avLst/>
          </a:prstGeom>
        </p:spPr>
      </p:pic>
    </p:spTree>
    <p:extLst>
      <p:ext uri="{BB962C8B-B14F-4D97-AF65-F5344CB8AC3E}">
        <p14:creationId xmlns:p14="http://schemas.microsoft.com/office/powerpoint/2010/main" val="112204531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2"/>
          <a:stretch>
            <a:fillRect/>
          </a:stretch>
        </p:blipFill>
        <p:spPr>
          <a:xfrm>
            <a:off x="890801" y="1052298"/>
            <a:ext cx="7079492" cy="1131343"/>
          </a:xfrm>
          <a:prstGeom prst="rect">
            <a:avLst/>
          </a:prstGeom>
        </p:spPr>
      </p:pic>
      <p:sp>
        <p:nvSpPr>
          <p:cNvPr id="7" name="Rectangle 6"/>
          <p:cNvSpPr/>
          <p:nvPr/>
        </p:nvSpPr>
        <p:spPr>
          <a:xfrm>
            <a:off x="376012" y="2183641"/>
            <a:ext cx="3578865" cy="388696"/>
          </a:xfrm>
          <a:prstGeom prst="rect">
            <a:avLst/>
          </a:prstGeom>
        </p:spPr>
        <p:txBody>
          <a:bodyPr wrap="none">
            <a:spAutoFit/>
          </a:bodyPr>
          <a:lstStyle/>
          <a:p>
            <a:pPr algn="just">
              <a:lnSpc>
                <a:spcPct val="107000"/>
              </a:lnSpc>
              <a:spcAft>
                <a:spcPts val="975"/>
              </a:spcAft>
            </a:pPr>
            <a:r>
              <a:rPr lang="en-US" dirty="0">
                <a:latin typeface="Times New Roman" panose="02020603050405020304" pitchFamily="18" charset="0"/>
                <a:ea typeface="Calibri" panose="020F0502020204030204" pitchFamily="34" charset="0"/>
                <a:cs typeface="Times New Roman" panose="02020603050405020304" pitchFamily="18" charset="0"/>
              </a:rPr>
              <a:t>b) </a:t>
            </a:r>
            <a:r>
              <a:rPr lang="en-IN" dirty="0">
                <a:latin typeface="Times New Roman" panose="02020603050405020304" pitchFamily="18" charset="0"/>
                <a:ea typeface="Calibri" panose="020F0502020204030204" pitchFamily="34" charset="0"/>
                <a:cs typeface="Times New Roman" panose="02020603050405020304" pitchFamily="18" charset="0"/>
              </a:rPr>
              <a:t>The tip of each blade is moving at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p:cNvPicPr/>
          <p:nvPr/>
        </p:nvPicPr>
        <p:blipFill>
          <a:blip r:embed="rId3"/>
          <a:stretch>
            <a:fillRect/>
          </a:stretch>
        </p:blipFill>
        <p:spPr>
          <a:xfrm>
            <a:off x="3312922" y="2829209"/>
            <a:ext cx="3000375" cy="773800"/>
          </a:xfrm>
          <a:prstGeom prst="rect">
            <a:avLst/>
          </a:prstGeom>
        </p:spPr>
      </p:pic>
      <p:sp>
        <p:nvSpPr>
          <p:cNvPr id="8" name="Rectangle 7"/>
          <p:cNvSpPr/>
          <p:nvPr/>
        </p:nvSpPr>
        <p:spPr>
          <a:xfrm>
            <a:off x="376012" y="3361150"/>
            <a:ext cx="11292824" cy="685059"/>
          </a:xfrm>
          <a:prstGeom prst="rect">
            <a:avLst/>
          </a:prstGeom>
        </p:spPr>
        <p:txBody>
          <a:bodyPr wrap="square">
            <a:spAutoFit/>
          </a:bodyPr>
          <a:lstStyle/>
          <a:p>
            <a:pPr algn="just">
              <a:lnSpc>
                <a:spcPct val="107000"/>
              </a:lnSpc>
              <a:spcAft>
                <a:spcPts val="975"/>
              </a:spcAft>
            </a:pPr>
            <a:r>
              <a:rPr lang="en-US" dirty="0">
                <a:latin typeface="Times New Roman" panose="02020603050405020304" pitchFamily="18" charset="0"/>
                <a:ea typeface="Calibri" panose="020F0502020204030204" pitchFamily="34" charset="0"/>
                <a:cs typeface="Times New Roman" panose="02020603050405020304" pitchFamily="18" charset="0"/>
              </a:rPr>
              <a:t>c) </a:t>
            </a:r>
            <a:r>
              <a:rPr lang="en-IN" dirty="0">
                <a:latin typeface="Times New Roman" panose="02020603050405020304" pitchFamily="18" charset="0"/>
                <a:ea typeface="Calibri" panose="020F0502020204030204" pitchFamily="34" charset="0"/>
                <a:cs typeface="Times New Roman" panose="02020603050405020304" pitchFamily="18" charset="0"/>
              </a:rPr>
              <a:t>If the generator needs to spin at 1800 rpm, then the gear box in the nacelle must increase the rotor shaft speed by a factor of</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5"/>
          <p:cNvPicPr/>
          <p:nvPr/>
        </p:nvPicPr>
        <p:blipFill>
          <a:blip r:embed="rId4"/>
          <a:stretch>
            <a:fillRect/>
          </a:stretch>
        </p:blipFill>
        <p:spPr>
          <a:xfrm>
            <a:off x="2930857" y="4120950"/>
            <a:ext cx="4807424" cy="714072"/>
          </a:xfrm>
          <a:prstGeom prst="rect">
            <a:avLst/>
          </a:prstGeom>
        </p:spPr>
      </p:pic>
      <p:sp>
        <p:nvSpPr>
          <p:cNvPr id="9" name="Rectangle 8"/>
          <p:cNvSpPr/>
          <p:nvPr/>
        </p:nvSpPr>
        <p:spPr>
          <a:xfrm>
            <a:off x="376012" y="4835022"/>
            <a:ext cx="3363475" cy="388696"/>
          </a:xfrm>
          <a:prstGeom prst="rect">
            <a:avLst/>
          </a:prstGeom>
        </p:spPr>
        <p:txBody>
          <a:bodyPr wrap="square">
            <a:spAutoFit/>
          </a:bodyPr>
          <a:lstStyle/>
          <a:p>
            <a:pPr algn="just">
              <a:lnSpc>
                <a:spcPct val="107000"/>
              </a:lnSpc>
              <a:spcAft>
                <a:spcPts val="975"/>
              </a:spcAft>
            </a:pPr>
            <a:r>
              <a:rPr lang="en-US" dirty="0">
                <a:latin typeface="Times New Roman" panose="02020603050405020304" pitchFamily="18" charset="0"/>
                <a:ea typeface="Calibri" panose="020F0502020204030204" pitchFamily="34" charset="0"/>
                <a:cs typeface="Times New Roman" panose="02020603050405020304" pitchFamily="18" charset="0"/>
              </a:rPr>
              <a:t>d) </a:t>
            </a:r>
            <a:r>
              <a:rPr lang="en-IN" dirty="0">
                <a:latin typeface="Times New Roman" panose="02020603050405020304" pitchFamily="18" charset="0"/>
                <a:ea typeface="Calibri" panose="020F0502020204030204" pitchFamily="34" charset="0"/>
                <a:cs typeface="Times New Roman" panose="02020603050405020304" pitchFamily="18" charset="0"/>
              </a:rPr>
              <a:t>The power in the wind is</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p:cNvPicPr/>
          <p:nvPr/>
        </p:nvPicPr>
        <p:blipFill>
          <a:blip r:embed="rId5"/>
          <a:stretch>
            <a:fillRect/>
          </a:stretch>
        </p:blipFill>
        <p:spPr>
          <a:xfrm>
            <a:off x="3150996" y="5414285"/>
            <a:ext cx="5201434" cy="713560"/>
          </a:xfrm>
          <a:prstGeom prst="rect">
            <a:avLst/>
          </a:prstGeom>
        </p:spPr>
      </p:pic>
    </p:spTree>
    <p:extLst>
      <p:ext uri="{BB962C8B-B14F-4D97-AF65-F5344CB8AC3E}">
        <p14:creationId xmlns:p14="http://schemas.microsoft.com/office/powerpoint/2010/main" val="3162740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4926" y="684465"/>
            <a:ext cx="9398758" cy="388696"/>
          </a:xfrm>
          <a:prstGeom prst="rect">
            <a:avLst/>
          </a:prstGeom>
        </p:spPr>
        <p:txBody>
          <a:bodyPr wrap="square">
            <a:spAutoFit/>
          </a:bodyPr>
          <a:lstStyle/>
          <a:p>
            <a:pPr algn="just">
              <a:lnSpc>
                <a:spcPct val="107000"/>
              </a:lnSpc>
              <a:spcAft>
                <a:spcPts val="975"/>
              </a:spcAft>
            </a:pPr>
            <a:r>
              <a:rPr lang="en-IN" dirty="0">
                <a:latin typeface="Times New Roman" panose="02020603050405020304" pitchFamily="18" charset="0"/>
                <a:ea typeface="Calibri" panose="020F0502020204030204" pitchFamily="34" charset="0"/>
                <a:cs typeface="Times New Roman" panose="02020603050405020304" pitchFamily="18" charset="0"/>
              </a:rPr>
              <a:t>so the overall efficiency of the wind turbine, from wind to electricity, is</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p:nvPr/>
        </p:nvPicPr>
        <p:blipFill>
          <a:blip r:embed="rId2"/>
          <a:stretch>
            <a:fillRect/>
          </a:stretch>
        </p:blipFill>
        <p:spPr>
          <a:xfrm>
            <a:off x="1573970" y="1781672"/>
            <a:ext cx="5318149" cy="893289"/>
          </a:xfrm>
          <a:prstGeom prst="rect">
            <a:avLst/>
          </a:prstGeom>
        </p:spPr>
      </p:pic>
    </p:spTree>
    <p:extLst>
      <p:ext uri="{BB962C8B-B14F-4D97-AF65-F5344CB8AC3E}">
        <p14:creationId xmlns:p14="http://schemas.microsoft.com/office/powerpoint/2010/main" val="27774897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9515" y="976785"/>
            <a:ext cx="11077433" cy="954107"/>
          </a:xfrm>
          <a:prstGeom prst="rect">
            <a:avLst/>
          </a:prstGeom>
        </p:spPr>
        <p:txBody>
          <a:bodyPr wrap="square">
            <a:spAutoFit/>
          </a:bodyPr>
          <a:lstStyle/>
          <a:p>
            <a:pPr algn="just"/>
            <a:r>
              <a:rPr lang="en-US" sz="2800" dirty="0">
                <a:solidFill>
                  <a:srgbClr val="444444"/>
                </a:solidFill>
                <a:latin typeface="Times New Roman" panose="02020603050405020304" pitchFamily="18" charset="0"/>
                <a:cs typeface="Times New Roman" panose="02020603050405020304" pitchFamily="18" charset="0"/>
              </a:rPr>
              <a:t>Determine the power in the wind if the wind speed is 20 m/s and blade length is 50 m.</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43900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4721" y="718924"/>
            <a:ext cx="7165004" cy="4819650"/>
          </a:xfrm>
          <a:prstGeom prst="rect">
            <a:avLst/>
          </a:prstGeom>
        </p:spPr>
      </p:pic>
    </p:spTree>
    <p:extLst>
      <p:ext uri="{BB962C8B-B14F-4D97-AF65-F5344CB8AC3E}">
        <p14:creationId xmlns:p14="http://schemas.microsoft.com/office/powerpoint/2010/main" val="1176092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2263" y="811330"/>
            <a:ext cx="11165504" cy="3637839"/>
          </a:xfrm>
          <a:prstGeom prst="rect">
            <a:avLst/>
          </a:prstGeom>
        </p:spPr>
      </p:pic>
    </p:spTree>
    <p:extLst>
      <p:ext uri="{BB962C8B-B14F-4D97-AF65-F5344CB8AC3E}">
        <p14:creationId xmlns:p14="http://schemas.microsoft.com/office/powerpoint/2010/main" val="39606399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7737" y="1004816"/>
            <a:ext cx="10886507" cy="3130455"/>
          </a:xfrm>
          <a:prstGeom prst="rect">
            <a:avLst/>
          </a:prstGeom>
        </p:spPr>
      </p:pic>
    </p:spTree>
    <p:extLst>
      <p:ext uri="{BB962C8B-B14F-4D97-AF65-F5344CB8AC3E}">
        <p14:creationId xmlns:p14="http://schemas.microsoft.com/office/powerpoint/2010/main" val="26635408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7880" y="1220422"/>
            <a:ext cx="10790829" cy="830997"/>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Calculate the Betz limit for a horizontal-axis wind turbine whose blades sweep a circular area with a diameter of 80 m, and for an upstream wind speed of v1 = 12 m/s.</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49492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91122" y="1445880"/>
            <a:ext cx="8184890" cy="901535"/>
          </a:xfrm>
          <a:prstGeom prst="rect">
            <a:avLst/>
          </a:prstGeom>
        </p:spPr>
      </p:pic>
    </p:spTree>
    <p:extLst>
      <p:ext uri="{BB962C8B-B14F-4D97-AF65-F5344CB8AC3E}">
        <p14:creationId xmlns:p14="http://schemas.microsoft.com/office/powerpoint/2010/main" val="14298502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2318" y="938923"/>
            <a:ext cx="10646960" cy="885825"/>
          </a:xfrm>
          <a:prstGeom prst="rect">
            <a:avLst/>
          </a:prstGeom>
        </p:spPr>
      </p:pic>
    </p:spTree>
    <p:extLst>
      <p:ext uri="{BB962C8B-B14F-4D97-AF65-F5344CB8AC3E}">
        <p14:creationId xmlns:p14="http://schemas.microsoft.com/office/powerpoint/2010/main" val="11496285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69049" y="1143355"/>
            <a:ext cx="9694317" cy="2524125"/>
          </a:xfrm>
          <a:prstGeom prst="rect">
            <a:avLst/>
          </a:prstGeom>
        </p:spPr>
      </p:pic>
    </p:spTree>
    <p:extLst>
      <p:ext uri="{BB962C8B-B14F-4D97-AF65-F5344CB8AC3E}">
        <p14:creationId xmlns:p14="http://schemas.microsoft.com/office/powerpoint/2010/main" val="3506644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ind ener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885" y="940158"/>
            <a:ext cx="10161430" cy="5917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61341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9225" y="778349"/>
            <a:ext cx="9448231" cy="2251454"/>
          </a:xfrm>
          <a:prstGeom prst="rect">
            <a:avLst/>
          </a:prstGeom>
        </p:spPr>
      </p:pic>
    </p:spTree>
    <p:extLst>
      <p:ext uri="{BB962C8B-B14F-4D97-AF65-F5344CB8AC3E}">
        <p14:creationId xmlns:p14="http://schemas.microsoft.com/office/powerpoint/2010/main" val="26167569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07614" y="1008939"/>
            <a:ext cx="8427705" cy="2607718"/>
          </a:xfrm>
          <a:prstGeom prst="rect">
            <a:avLst/>
          </a:prstGeom>
        </p:spPr>
      </p:pic>
    </p:spTree>
    <p:extLst>
      <p:ext uri="{BB962C8B-B14F-4D97-AF65-F5344CB8AC3E}">
        <p14:creationId xmlns:p14="http://schemas.microsoft.com/office/powerpoint/2010/main" val="34753385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265" y="65739"/>
            <a:ext cx="11527809" cy="1070934"/>
          </a:xfrm>
          <a:prstGeom prst="rect">
            <a:avLst/>
          </a:prstGeom>
        </p:spPr>
        <p:txBody>
          <a:bodyPr wrap="square">
            <a:spAutoFit/>
          </a:bodyPr>
          <a:lstStyle/>
          <a:p>
            <a:pPr algn="just">
              <a:lnSpc>
                <a:spcPct val="107000"/>
              </a:lnSpc>
              <a:spcAft>
                <a:spcPts val="975"/>
              </a:spcAft>
            </a:pPr>
            <a:r>
              <a:rPr lang="en-IN" b="1" dirty="0">
                <a:latin typeface="Times New Roman" panose="02020603050405020304" pitchFamily="18" charset="0"/>
                <a:ea typeface="Calibri" panose="020F0502020204030204" pitchFamily="34" charset="0"/>
                <a:cs typeface="Times New Roman" panose="02020603050405020304" pitchFamily="18" charset="0"/>
              </a:rPr>
              <a:t>Idealized Wind Turbine Power Curve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r>
              <a:rPr lang="en-IN" dirty="0">
                <a:latin typeface="Times New Roman" panose="02020603050405020304" pitchFamily="18" charset="0"/>
                <a:ea typeface="Calibri" panose="020F0502020204030204" pitchFamily="34" charset="0"/>
              </a:rPr>
              <a:t>The most important technical information for a specific wind turbine is the power curve, which shows the relationship between wind speed and generator electrical output. A somewhat idealized power curve is shown </a:t>
            </a:r>
            <a:endParaRPr lang="en-IN" dirty="0"/>
          </a:p>
        </p:txBody>
      </p:sp>
      <p:pic>
        <p:nvPicPr>
          <p:cNvPr id="3" name="Picture 2"/>
          <p:cNvPicPr/>
          <p:nvPr/>
        </p:nvPicPr>
        <p:blipFill>
          <a:blip r:embed="rId2"/>
          <a:stretch>
            <a:fillRect/>
          </a:stretch>
        </p:blipFill>
        <p:spPr>
          <a:xfrm>
            <a:off x="0" y="1810815"/>
            <a:ext cx="7069540" cy="3675585"/>
          </a:xfrm>
          <a:prstGeom prst="rect">
            <a:avLst/>
          </a:prstGeom>
        </p:spPr>
      </p:pic>
      <p:sp>
        <p:nvSpPr>
          <p:cNvPr id="4" name="Rectangle 3"/>
          <p:cNvSpPr/>
          <p:nvPr/>
        </p:nvSpPr>
        <p:spPr>
          <a:xfrm>
            <a:off x="6810233" y="1136673"/>
            <a:ext cx="4926841" cy="5324535"/>
          </a:xfrm>
          <a:prstGeom prst="rect">
            <a:avLst/>
          </a:prstGeom>
        </p:spPr>
        <p:txBody>
          <a:bodyPr wrap="square">
            <a:spAutoFit/>
          </a:bodyPr>
          <a:lstStyle/>
          <a:p>
            <a:pPr marL="342900" indent="-342900" algn="just">
              <a:buFont typeface="Arial" panose="020B0604020202020204" pitchFamily="34" charset="0"/>
              <a:buChar char="•"/>
            </a:pPr>
            <a:r>
              <a:rPr lang="en-US" sz="2000" dirty="0">
                <a:solidFill>
                  <a:srgbClr val="575757"/>
                </a:solidFill>
                <a:latin typeface="Times New Roman" panose="02020603050405020304" pitchFamily="18" charset="0"/>
                <a:cs typeface="Times New Roman" panose="02020603050405020304" pitchFamily="18" charset="0"/>
              </a:rPr>
              <a:t>So the type of wind turbine generator required for a particular location depends upon the energy contained in the wind and the characteristics of the electrical machine itself. All wind turbines have certain characteristics related to wind speed.</a:t>
            </a:r>
          </a:p>
          <a:p>
            <a:pPr marL="342900" indent="-342900" algn="just">
              <a:buFont typeface="Arial" panose="020B0604020202020204" pitchFamily="34" charset="0"/>
              <a:buChar char="•"/>
            </a:pPr>
            <a:r>
              <a:rPr lang="en-US" sz="2000" dirty="0">
                <a:solidFill>
                  <a:srgbClr val="575757"/>
                </a:solidFill>
                <a:latin typeface="Times New Roman" panose="02020603050405020304" pitchFamily="18" charset="0"/>
                <a:cs typeface="Times New Roman" panose="02020603050405020304" pitchFamily="18" charset="0"/>
              </a:rPr>
              <a:t>The generator (or alternator) will not produce output power until its rotational speed is above its cut-in wind speed where the force of the wind on the rotor blades is enough to overcome friction and the rotor blades accelerate enough for the generator to begin producing usable power.</a:t>
            </a:r>
          </a:p>
          <a:p>
            <a:pPr marL="342900" indent="-342900" algn="just">
              <a:buFont typeface="Arial" panose="020B0604020202020204" pitchFamily="34" charset="0"/>
              <a:buChar char="•"/>
            </a:pPr>
            <a:r>
              <a:rPr lang="en-US" sz="2000" dirty="0">
                <a:solidFill>
                  <a:srgbClr val="575757"/>
                </a:solidFill>
                <a:latin typeface="Times New Roman" panose="02020603050405020304" pitchFamily="18" charset="0"/>
                <a:cs typeface="Times New Roman" panose="02020603050405020304" pitchFamily="18" charset="0"/>
              </a:rPr>
              <a:t>Above this cut-in speed, the generator should generate power proportional to the wind speed cubed ( </a:t>
            </a:r>
            <a:r>
              <a:rPr lang="en-US" sz="2000" dirty="0">
                <a:solidFill>
                  <a:srgbClr val="414143"/>
                </a:solidFill>
                <a:latin typeface="Times New Roman" panose="02020603050405020304" pitchFamily="18" charset="0"/>
                <a:cs typeface="Times New Roman" panose="02020603050405020304" pitchFamily="18" charset="0"/>
              </a:rPr>
              <a:t>K.V</a:t>
            </a:r>
            <a:r>
              <a:rPr lang="en-US" sz="2000" baseline="30000" dirty="0">
                <a:solidFill>
                  <a:srgbClr val="414143"/>
                </a:solidFill>
                <a:latin typeface="Times New Roman" panose="02020603050405020304" pitchFamily="18" charset="0"/>
                <a:cs typeface="Times New Roman" panose="02020603050405020304" pitchFamily="18" charset="0"/>
              </a:rPr>
              <a:t>3</a:t>
            </a:r>
            <a:r>
              <a:rPr lang="en-US" sz="2000" dirty="0">
                <a:solidFill>
                  <a:srgbClr val="575757"/>
                </a:solidFill>
                <a:latin typeface="Times New Roman" panose="02020603050405020304" pitchFamily="18" charset="0"/>
                <a:cs typeface="Times New Roman" panose="02020603050405020304" pitchFamily="18" charset="0"/>
              </a:rPr>
              <a:t> ) until it reaches its maximum rated power output as shown.</a:t>
            </a:r>
            <a:endParaRPr lang="en-US" sz="2000" b="0" i="0" dirty="0">
              <a:solidFill>
                <a:srgbClr val="575757"/>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78110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6685" y="822110"/>
            <a:ext cx="11677935" cy="5262979"/>
          </a:xfrm>
          <a:prstGeom prst="rect">
            <a:avLst/>
          </a:prstGeom>
        </p:spPr>
        <p:txBody>
          <a:bodyPr wrap="square">
            <a:spAutoFit/>
          </a:bodyPr>
          <a:lstStyle/>
          <a:p>
            <a:pPr marL="342900" indent="-342900" algn="just">
              <a:lnSpc>
                <a:spcPct val="200000"/>
              </a:lnSpc>
              <a:buFont typeface="Arial" panose="020B0604020202020204" pitchFamily="34" charset="0"/>
              <a:buChar char="•"/>
            </a:pPr>
            <a:r>
              <a:rPr lang="en-US" sz="2400" dirty="0" smtClean="0">
                <a:solidFill>
                  <a:srgbClr val="575757"/>
                </a:solidFill>
                <a:latin typeface="Times New Roman" panose="02020603050405020304" pitchFamily="18" charset="0"/>
                <a:cs typeface="Times New Roman" panose="02020603050405020304" pitchFamily="18" charset="0"/>
              </a:rPr>
              <a:t>Above </a:t>
            </a:r>
            <a:r>
              <a:rPr lang="en-US" sz="2400" dirty="0">
                <a:solidFill>
                  <a:srgbClr val="575757"/>
                </a:solidFill>
                <a:latin typeface="Times New Roman" panose="02020603050405020304" pitchFamily="18" charset="0"/>
                <a:cs typeface="Times New Roman" panose="02020603050405020304" pitchFamily="18" charset="0"/>
              </a:rPr>
              <a:t>this rated speed, the wind loads on the rotor blades will be approaching the maximum strength of the electrical machine, and the generator will be producing its maximum or rated power output as the rated wind speed window will have been reached.</a:t>
            </a:r>
          </a:p>
          <a:p>
            <a:pPr marL="342900" indent="-342900" algn="just">
              <a:lnSpc>
                <a:spcPct val="200000"/>
              </a:lnSpc>
              <a:buFont typeface="Arial" panose="020B0604020202020204" pitchFamily="34" charset="0"/>
              <a:buChar char="•"/>
            </a:pPr>
            <a:r>
              <a:rPr lang="en-US" sz="2400" dirty="0">
                <a:solidFill>
                  <a:srgbClr val="575757"/>
                </a:solidFill>
                <a:latin typeface="Times New Roman" panose="02020603050405020304" pitchFamily="18" charset="0"/>
                <a:cs typeface="Times New Roman" panose="02020603050405020304" pitchFamily="18" charset="0"/>
              </a:rPr>
              <a:t>If the wind speed continues to increase, the wind turbine generator would stop at its cut-out point to prevent mechanical and electrical damage, resulting in zero electrical generation. The application of a brake to stop the generator for damaging itself can be either a mechanical governor or electrical speed sensor.</a:t>
            </a:r>
            <a:endParaRPr lang="en-US" sz="2400" b="0" i="0" dirty="0">
              <a:solidFill>
                <a:srgbClr val="575757"/>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31009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504" y="405320"/>
            <a:ext cx="11404980" cy="6295121"/>
          </a:xfrm>
          <a:prstGeom prst="rect">
            <a:avLst/>
          </a:prstGeom>
        </p:spPr>
        <p:txBody>
          <a:bodyPr wrap="square">
            <a:spAutoFit/>
          </a:bodyPr>
          <a:lstStyle/>
          <a:p>
            <a:pPr algn="just">
              <a:lnSpc>
                <a:spcPct val="150000"/>
              </a:lnSpc>
              <a:spcAft>
                <a:spcPts val="975"/>
              </a:spcAft>
            </a:pPr>
            <a:r>
              <a:rPr lang="en-IN" sz="2000" b="1" dirty="0">
                <a:latin typeface="Times New Roman" panose="02020603050405020304" pitchFamily="18" charset="0"/>
                <a:ea typeface="Calibri" panose="020F0502020204030204" pitchFamily="34" charset="0"/>
                <a:cs typeface="Times New Roman" panose="02020603050405020304" pitchFamily="18" charset="0"/>
              </a:rPr>
              <a:t>Cut-in Wind speed</a:t>
            </a:r>
            <a:r>
              <a:rPr lang="en-IN" sz="2000" dirty="0">
                <a:latin typeface="Times New Roman" panose="02020603050405020304" pitchFamily="18" charset="0"/>
                <a:ea typeface="Calibri" panose="020F0502020204030204" pitchFamily="34" charset="0"/>
                <a:cs typeface="Times New Roman" panose="02020603050405020304" pitchFamily="18" charset="0"/>
              </a:rPr>
              <a:t>: Low-speed winds may not have enough power to overcome friction in the drive train of the turbine and, even if it does and the generator is rotating, the electrical power generated may not be enough to offset the power required by the generator field windings. The cut-in wind speed VC is the minimum needed to generate net power. Since no power is generated at wind speeds below VC that portion of the wind’s energy is wasted. Fortunately, there isn’t much energy in those low-speed winds anyway, so usually not much is lost.</a:t>
            </a:r>
          </a:p>
          <a:p>
            <a:pPr algn="just">
              <a:lnSpc>
                <a:spcPct val="150000"/>
              </a:lnSpc>
              <a:spcAft>
                <a:spcPts val="975"/>
              </a:spcAft>
            </a:pPr>
            <a:r>
              <a:rPr lang="en-IN" sz="2000" b="1" dirty="0">
                <a:latin typeface="Times New Roman" panose="02020603050405020304" pitchFamily="18" charset="0"/>
                <a:ea typeface="Calibri" panose="020F0502020204030204" pitchFamily="34" charset="0"/>
                <a:cs typeface="Times New Roman" panose="02020603050405020304" pitchFamily="18" charset="0"/>
              </a:rPr>
              <a:t>Rated Wind speed</a:t>
            </a:r>
            <a:r>
              <a:rPr lang="en-IN" sz="2000" dirty="0">
                <a:latin typeface="Times New Roman" panose="02020603050405020304" pitchFamily="18" charset="0"/>
                <a:ea typeface="Calibri" panose="020F0502020204030204" pitchFamily="34" charset="0"/>
                <a:cs typeface="Times New Roman" panose="02020603050405020304" pitchFamily="18" charset="0"/>
              </a:rPr>
              <a:t>: As velocity increases above the cut-in wind speed, the power delivered by the generator tends to rise as the cube of wind speed. When winds reach the rated wind speed VR, the generator is delivering as much power as it is designed for.</a:t>
            </a:r>
          </a:p>
          <a:p>
            <a:pPr algn="just">
              <a:lnSpc>
                <a:spcPct val="150000"/>
              </a:lnSpc>
              <a:spcAft>
                <a:spcPts val="975"/>
              </a:spcAft>
            </a:pPr>
            <a:r>
              <a:rPr lang="en-IN" sz="2000" b="1" dirty="0">
                <a:latin typeface="Times New Roman" panose="02020603050405020304" pitchFamily="18" charset="0"/>
                <a:ea typeface="Calibri" panose="020F0502020204030204" pitchFamily="34" charset="0"/>
                <a:cs typeface="Times New Roman" panose="02020603050405020304" pitchFamily="18" charset="0"/>
              </a:rPr>
              <a:t>Cut-out or Furling Wind speed</a:t>
            </a:r>
            <a:r>
              <a:rPr lang="en-IN" sz="2000" dirty="0">
                <a:latin typeface="Times New Roman" panose="02020603050405020304" pitchFamily="18" charset="0"/>
                <a:ea typeface="Calibri" panose="020F0502020204030204" pitchFamily="34" charset="0"/>
                <a:cs typeface="Times New Roman" panose="02020603050405020304" pitchFamily="18" charset="0"/>
              </a:rPr>
              <a:t>: At some point the wind is so strong that there is real danger to the wind turbine. At this wind speed VF , called the cut-out wind speed or the furling wind speed (“furling” is the term used in sailing to describe the practice of folding up the sails when winds are too strong), the machine must be shut down. Above VF, output power obviously is zero</a:t>
            </a:r>
            <a:r>
              <a:rPr lang="en-IN"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IN"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94723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652464" y="1446663"/>
            <a:ext cx="10374927" cy="4790364"/>
          </a:xfrm>
          <a:prstGeom prst="rect">
            <a:avLst/>
          </a:prstGeom>
        </p:spPr>
      </p:pic>
      <p:sp>
        <p:nvSpPr>
          <p:cNvPr id="3" name="Rectangle 2"/>
          <p:cNvSpPr/>
          <p:nvPr/>
        </p:nvSpPr>
        <p:spPr>
          <a:xfrm>
            <a:off x="652464" y="668873"/>
            <a:ext cx="3653757" cy="388696"/>
          </a:xfrm>
          <a:prstGeom prst="rect">
            <a:avLst/>
          </a:prstGeom>
        </p:spPr>
        <p:txBody>
          <a:bodyPr wrap="none">
            <a:spAutoFit/>
          </a:bodyPr>
          <a:lstStyle/>
          <a:p>
            <a:pPr algn="just">
              <a:lnSpc>
                <a:spcPct val="107000"/>
              </a:lnSpc>
              <a:spcAft>
                <a:spcPts val="975"/>
              </a:spcAft>
            </a:pPr>
            <a:r>
              <a:rPr lang="en-IN" b="1" dirty="0">
                <a:latin typeface="Times New Roman" panose="02020603050405020304" pitchFamily="18" charset="0"/>
                <a:ea typeface="Calibri" panose="020F0502020204030204" pitchFamily="34" charset="0"/>
                <a:cs typeface="Times New Roman" panose="02020603050405020304" pitchFamily="18" charset="0"/>
              </a:rPr>
              <a:t>WIND TURBINE GENERATORS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49247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8805" y="668873"/>
            <a:ext cx="2636299" cy="388696"/>
          </a:xfrm>
          <a:prstGeom prst="rect">
            <a:avLst/>
          </a:prstGeom>
        </p:spPr>
        <p:txBody>
          <a:bodyPr wrap="none">
            <a:spAutoFit/>
          </a:bodyPr>
          <a:lstStyle/>
          <a:p>
            <a:pPr algn="just">
              <a:lnSpc>
                <a:spcPct val="107000"/>
              </a:lnSpc>
              <a:spcAft>
                <a:spcPts val="975"/>
              </a:spcAft>
            </a:pPr>
            <a:r>
              <a:rPr lang="en-IN" b="1" dirty="0">
                <a:latin typeface="Times New Roman" panose="02020603050405020304" pitchFamily="18" charset="0"/>
                <a:ea typeface="Calibri" panose="020F0502020204030204" pitchFamily="34" charset="0"/>
                <a:cs typeface="Times New Roman" panose="02020603050405020304" pitchFamily="18" charset="0"/>
              </a:rPr>
              <a:t>Synchronous Generators</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p:nvPr/>
        </p:nvPicPr>
        <p:blipFill>
          <a:blip r:embed="rId2"/>
          <a:stretch>
            <a:fillRect/>
          </a:stretch>
        </p:blipFill>
        <p:spPr>
          <a:xfrm>
            <a:off x="1241946" y="1944238"/>
            <a:ext cx="9730854" cy="3337446"/>
          </a:xfrm>
          <a:prstGeom prst="rect">
            <a:avLst/>
          </a:prstGeom>
        </p:spPr>
      </p:pic>
    </p:spTree>
    <p:extLst>
      <p:ext uri="{BB962C8B-B14F-4D97-AF65-F5344CB8AC3E}">
        <p14:creationId xmlns:p14="http://schemas.microsoft.com/office/powerpoint/2010/main" val="30710338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6606" y="505101"/>
            <a:ext cx="4016292" cy="468077"/>
          </a:xfrm>
          <a:prstGeom prst="rect">
            <a:avLst/>
          </a:prstGeom>
        </p:spPr>
        <p:txBody>
          <a:bodyPr wrap="none">
            <a:spAutoFit/>
          </a:bodyPr>
          <a:lstStyle/>
          <a:p>
            <a:pPr algn="just">
              <a:lnSpc>
                <a:spcPct val="107000"/>
              </a:lnSpc>
              <a:spcAft>
                <a:spcPts val="975"/>
              </a:spcAft>
            </a:pPr>
            <a:r>
              <a:rPr lang="en-IN" sz="2400" b="1" dirty="0">
                <a:latin typeface="Times New Roman" panose="02020603050405020304" pitchFamily="18" charset="0"/>
                <a:ea typeface="Calibri" panose="020F0502020204030204" pitchFamily="34" charset="0"/>
                <a:cs typeface="Times New Roman" panose="02020603050405020304" pitchFamily="18" charset="0"/>
              </a:rPr>
              <a:t>INDUCTION GENERATOR</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p:nvPr/>
        </p:nvPicPr>
        <p:blipFill>
          <a:blip r:embed="rId2"/>
          <a:stretch>
            <a:fillRect/>
          </a:stretch>
        </p:blipFill>
        <p:spPr>
          <a:xfrm>
            <a:off x="2424751" y="1952482"/>
            <a:ext cx="7906603" cy="2865177"/>
          </a:xfrm>
          <a:prstGeom prst="rect">
            <a:avLst/>
          </a:prstGeom>
        </p:spPr>
      </p:pic>
    </p:spTree>
    <p:extLst>
      <p:ext uri="{BB962C8B-B14F-4D97-AF65-F5344CB8AC3E}">
        <p14:creationId xmlns:p14="http://schemas.microsoft.com/office/powerpoint/2010/main" val="13316543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610437" y="1625861"/>
            <a:ext cx="8625384" cy="2714127"/>
          </a:xfrm>
          <a:prstGeom prst="rect">
            <a:avLst/>
          </a:prstGeom>
        </p:spPr>
      </p:pic>
      <p:sp>
        <p:nvSpPr>
          <p:cNvPr id="3" name="Rectangle 2"/>
          <p:cNvSpPr/>
          <p:nvPr/>
        </p:nvSpPr>
        <p:spPr>
          <a:xfrm>
            <a:off x="3367997" y="4503894"/>
            <a:ext cx="4063933" cy="388696"/>
          </a:xfrm>
          <a:prstGeom prst="rect">
            <a:avLst/>
          </a:prstGeom>
        </p:spPr>
        <p:txBody>
          <a:bodyPr wrap="none">
            <a:spAutoFit/>
          </a:bodyPr>
          <a:lstStyle/>
          <a:p>
            <a:pPr algn="ctr">
              <a:lnSpc>
                <a:spcPct val="107000"/>
              </a:lnSpc>
              <a:spcAft>
                <a:spcPts val="800"/>
              </a:spcAft>
            </a:pPr>
            <a:r>
              <a:rPr lang="en-I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Fig(b) : Doubly –fed Induction generators</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51757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9516" y="633008"/>
            <a:ext cx="6096000" cy="1938992"/>
          </a:xfrm>
          <a:prstGeom prst="rect">
            <a:avLst/>
          </a:prstGeom>
        </p:spPr>
        <p:txBody>
          <a:bodyPr>
            <a:spAutoFit/>
          </a:bodyPr>
          <a:lstStyle/>
          <a:p>
            <a:pPr marL="342900" indent="-34290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stator is made of numerous coils wound in three groups (phases), and is supplied with three-phase current. The three coils are physically spread around the stator periphery and carry currents, which are out of time phase. </a:t>
            </a: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angular speed of the rotating magnetic field is called the </a:t>
            </a:r>
            <a:r>
              <a:rPr lang="en-US" sz="2000" b="1" dirty="0">
                <a:latin typeface="Times New Roman" panose="02020603050405020304" pitchFamily="18" charset="0"/>
                <a:cs typeface="Times New Roman" panose="02020603050405020304" pitchFamily="18" charset="0"/>
              </a:rPr>
              <a:t>synchronous speed. </a:t>
            </a:r>
            <a:endParaRPr lang="en-IN" sz="2000" b="1" dirty="0">
              <a:latin typeface="Times New Roman" panose="02020603050405020304" pitchFamily="18" charset="0"/>
              <a:cs typeface="Times New Roman" panose="02020603050405020304" pitchFamily="18" charset="0"/>
            </a:endParaRPr>
          </a:p>
        </p:txBody>
      </p:sp>
      <p:sp>
        <p:nvSpPr>
          <p:cNvPr id="3" name="Rectangle 2"/>
          <p:cNvSpPr/>
          <p:nvPr/>
        </p:nvSpPr>
        <p:spPr>
          <a:xfrm>
            <a:off x="509516" y="2572000"/>
            <a:ext cx="6096000" cy="3477875"/>
          </a:xfrm>
          <a:prstGeom prst="rect">
            <a:avLst/>
          </a:prstGeom>
        </p:spPr>
        <p:txBody>
          <a:bodyPr>
            <a:spAutoFit/>
          </a:bodyPr>
          <a:lstStyle/>
          <a:p>
            <a:pPr marL="34290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stator coils are embedded in slots in a high-permeability magnetic core to produce the required magnetic field intensity with a small exciting current. </a:t>
            </a:r>
            <a:endParaRPr lang="en-US" sz="20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rotor, however, has a completely different structure. It is made of solid conducting bars, also embedded in slots in a magnetic core. </a:t>
            </a:r>
            <a:endParaRPr lang="en-US" sz="20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bars are connected together at both ends by two conducting end rings (</a:t>
            </a:r>
            <a:r>
              <a:rPr lang="en-US" sz="2000" dirty="0" smtClean="0">
                <a:latin typeface="Times New Roman" panose="02020603050405020304" pitchFamily="18" charset="0"/>
                <a:cs typeface="Times New Roman" panose="02020603050405020304" pitchFamily="18" charset="0"/>
              </a:rPr>
              <a:t>Figure). </a:t>
            </a:r>
            <a:r>
              <a:rPr lang="en-US" sz="2000" dirty="0">
                <a:latin typeface="Times New Roman" panose="02020603050405020304" pitchFamily="18" charset="0"/>
                <a:cs typeface="Times New Roman" panose="02020603050405020304" pitchFamily="18" charset="0"/>
              </a:rPr>
              <a:t>Because of its resemblance, the rotor is called a squirrel cage rotor, or the cage rotor, for short, and the motor is called the squirrel cage induction motor.</a:t>
            </a:r>
            <a:endParaRPr lang="en-IN" sz="2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7294373" y="789366"/>
            <a:ext cx="4181475" cy="3768986"/>
          </a:xfrm>
          <a:prstGeom prst="rect">
            <a:avLst/>
          </a:prstGeom>
        </p:spPr>
      </p:pic>
      <p:sp>
        <p:nvSpPr>
          <p:cNvPr id="5" name="Rectangle 4"/>
          <p:cNvSpPr/>
          <p:nvPr/>
        </p:nvSpPr>
        <p:spPr>
          <a:xfrm>
            <a:off x="7142328" y="4558352"/>
            <a:ext cx="4744872" cy="584775"/>
          </a:xfrm>
          <a:prstGeom prst="rect">
            <a:avLst/>
          </a:prstGeom>
        </p:spPr>
        <p:txBody>
          <a:bodyPr wrap="square">
            <a:spAutoFit/>
          </a:bodyPr>
          <a:lstStyle/>
          <a:p>
            <a:pPr algn="just"/>
            <a:r>
              <a:rPr lang="en-US" sz="1600" b="1" dirty="0">
                <a:latin typeface="Times New Roman" panose="02020603050405020304" pitchFamily="18" charset="0"/>
                <a:cs typeface="Times New Roman" panose="02020603050405020304" pitchFamily="18" charset="0"/>
              </a:rPr>
              <a:t>FIGURE </a:t>
            </a:r>
            <a:r>
              <a:rPr lang="en-US" sz="1600" b="1" dirty="0" smtClean="0">
                <a:latin typeface="Times New Roman" panose="02020603050405020304" pitchFamily="18" charset="0"/>
                <a:cs typeface="Times New Roman" panose="02020603050405020304" pitchFamily="18" charset="0"/>
              </a:rPr>
              <a:t>;Squirrel </a:t>
            </a:r>
            <a:r>
              <a:rPr lang="en-US" sz="1600" b="1" dirty="0">
                <a:latin typeface="Times New Roman" panose="02020603050405020304" pitchFamily="18" charset="0"/>
                <a:cs typeface="Times New Roman" panose="02020603050405020304" pitchFamily="18" charset="0"/>
              </a:rPr>
              <a:t>cage rotor of the induction machine under rotating magnetic field. </a:t>
            </a:r>
            <a:endParaRPr lang="en-IN" sz="1600" b="1" dirty="0">
              <a:latin typeface="Times New Roman" panose="02020603050405020304" pitchFamily="18" charset="0"/>
              <a:cs typeface="Times New Roman" panose="02020603050405020304" pitchFamily="18" charset="0"/>
            </a:endParaRPr>
          </a:p>
        </p:txBody>
      </p:sp>
      <p:sp>
        <p:nvSpPr>
          <p:cNvPr id="6" name="Rectangle 5"/>
          <p:cNvSpPr/>
          <p:nvPr/>
        </p:nvSpPr>
        <p:spPr>
          <a:xfrm>
            <a:off x="807692" y="159940"/>
            <a:ext cx="2755178" cy="461665"/>
          </a:xfrm>
          <a:prstGeom prst="rect">
            <a:avLst/>
          </a:prstGeom>
        </p:spPr>
        <p:txBody>
          <a:bodyPr wrap="none">
            <a:spAutoFit/>
          </a:bodyPr>
          <a:lstStyle/>
          <a:p>
            <a:r>
              <a:rPr lang="en-US" sz="2400" b="1" dirty="0">
                <a:latin typeface="Times New Roman" panose="02020603050405020304" pitchFamily="18" charset="0"/>
                <a:cs typeface="Times New Roman" panose="02020603050405020304" pitchFamily="18" charset="0"/>
              </a:rPr>
              <a:t>Squirrel cage rotor </a:t>
            </a:r>
            <a:endParaRPr lang="en-IN" sz="2400" dirty="0"/>
          </a:p>
        </p:txBody>
      </p:sp>
    </p:spTree>
    <p:extLst>
      <p:ext uri="{BB962C8B-B14F-4D97-AF65-F5344CB8AC3E}">
        <p14:creationId xmlns:p14="http://schemas.microsoft.com/office/powerpoint/2010/main" val="378468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ind ener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520" y="154546"/>
            <a:ext cx="8886423" cy="5306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09015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7878" y="409138"/>
            <a:ext cx="11200263" cy="1569660"/>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stator magnetic field is rotating at the synchronous </a:t>
            </a:r>
            <a:r>
              <a:rPr lang="en-US" sz="2400" dirty="0" smtClean="0">
                <a:latin typeface="Times New Roman" panose="02020603050405020304" pitchFamily="18" charset="0"/>
                <a:cs typeface="Times New Roman" panose="02020603050405020304" pitchFamily="18" charset="0"/>
              </a:rPr>
              <a:t>speed. </a:t>
            </a:r>
            <a:r>
              <a:rPr lang="en-US" sz="2400" dirty="0">
                <a:latin typeface="Times New Roman" panose="02020603050405020304" pitchFamily="18" charset="0"/>
                <a:cs typeface="Times New Roman" panose="02020603050405020304" pitchFamily="18" charset="0"/>
              </a:rPr>
              <a:t>This field is conceptually represented by the rotating magnets in </a:t>
            </a:r>
            <a:r>
              <a:rPr lang="en-US" sz="2400" dirty="0" smtClean="0">
                <a:latin typeface="Times New Roman" panose="02020603050405020304" pitchFamily="18" charset="0"/>
                <a:cs typeface="Times New Roman" panose="02020603050405020304" pitchFamily="18" charset="0"/>
              </a:rPr>
              <a:t>Figure. </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relative speed between the rotating field and the rotor induces the voltage in each closed loop of the rotor conductors linking the stator flux φ. </a:t>
            </a:r>
            <a:endParaRPr lang="en-IN"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4188509" y="2060685"/>
            <a:ext cx="2139500" cy="756527"/>
          </a:xfrm>
          <a:prstGeom prst="rect">
            <a:avLst/>
          </a:prstGeom>
        </p:spPr>
      </p:pic>
      <p:sp>
        <p:nvSpPr>
          <p:cNvPr id="4" name="Rectangle 3"/>
          <p:cNvSpPr/>
          <p:nvPr/>
        </p:nvSpPr>
        <p:spPr>
          <a:xfrm>
            <a:off x="618695" y="2817212"/>
            <a:ext cx="11418627" cy="1569660"/>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where φ = the magnetic flux of the stator linking the rotor loop. </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This </a:t>
            </a:r>
            <a:r>
              <a:rPr lang="en-US" sz="2400" dirty="0">
                <a:latin typeface="Times New Roman" panose="02020603050405020304" pitchFamily="18" charset="0"/>
                <a:cs typeface="Times New Roman" panose="02020603050405020304" pitchFamily="18" charset="0"/>
              </a:rPr>
              <a:t>voltage in turn sets up the circulating current in the rotor. The </a:t>
            </a:r>
            <a:r>
              <a:rPr lang="en-US" sz="2400" dirty="0" smtClean="0">
                <a:latin typeface="Times New Roman" panose="02020603050405020304" pitchFamily="18" charset="0"/>
                <a:cs typeface="Times New Roman" panose="02020603050405020304" pitchFamily="18" charset="0"/>
              </a:rPr>
              <a:t>electromagnetic </a:t>
            </a:r>
            <a:r>
              <a:rPr lang="en-US" sz="2400" dirty="0">
                <a:latin typeface="Times New Roman" panose="02020603050405020304" pitchFamily="18" charset="0"/>
                <a:cs typeface="Times New Roman" panose="02020603050405020304" pitchFamily="18" charset="0"/>
              </a:rPr>
              <a:t>interaction of the rotor current and stator flux produces the torque. The </a:t>
            </a:r>
            <a:r>
              <a:rPr lang="en-US" sz="2400" dirty="0" smtClean="0">
                <a:latin typeface="Times New Roman" panose="02020603050405020304" pitchFamily="18" charset="0"/>
                <a:cs typeface="Times New Roman" panose="02020603050405020304" pitchFamily="18" charset="0"/>
              </a:rPr>
              <a:t>magnitude </a:t>
            </a:r>
            <a:r>
              <a:rPr lang="en-US" sz="2400" dirty="0">
                <a:latin typeface="Times New Roman" panose="02020603050405020304" pitchFamily="18" charset="0"/>
                <a:cs typeface="Times New Roman" panose="02020603050405020304" pitchFamily="18" charset="0"/>
              </a:rPr>
              <a:t>of this torque is given by the following:</a:t>
            </a:r>
            <a:endParaRPr lang="en-IN" sz="2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4397954" y="4386872"/>
            <a:ext cx="3408565" cy="674640"/>
          </a:xfrm>
          <a:prstGeom prst="rect">
            <a:avLst/>
          </a:prstGeom>
        </p:spPr>
      </p:pic>
      <p:sp>
        <p:nvSpPr>
          <p:cNvPr id="6" name="Rectangle 5"/>
          <p:cNvSpPr/>
          <p:nvPr/>
        </p:nvSpPr>
        <p:spPr>
          <a:xfrm>
            <a:off x="1110014" y="5061512"/>
            <a:ext cx="8579896" cy="1200329"/>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where k = constant of proportionality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Φ </a:t>
            </a:r>
            <a:r>
              <a:rPr lang="en-US" dirty="0">
                <a:latin typeface="Times New Roman" panose="02020603050405020304" pitchFamily="18" charset="0"/>
                <a:cs typeface="Times New Roman" panose="02020603050405020304" pitchFamily="18" charset="0"/>
              </a:rPr>
              <a:t>= magnitude of the stator flux </a:t>
            </a:r>
            <a:r>
              <a:rPr lang="en-US" dirty="0" smtClean="0">
                <a:latin typeface="Times New Roman" panose="02020603050405020304" pitchFamily="18" charset="0"/>
                <a:cs typeface="Times New Roman" panose="02020603050405020304" pitchFamily="18" charset="0"/>
              </a:rPr>
              <a:t>wave</a:t>
            </a:r>
          </a:p>
          <a:p>
            <a:r>
              <a:rPr lang="en-US" dirty="0" smtClean="0">
                <a:latin typeface="Times New Roman" panose="02020603050405020304" pitchFamily="18" charset="0"/>
                <a:cs typeface="Times New Roman" panose="02020603050405020304" pitchFamily="18" charset="0"/>
              </a:rPr>
              <a:t>I2= </a:t>
            </a:r>
            <a:r>
              <a:rPr lang="en-US" dirty="0">
                <a:latin typeface="Times New Roman" panose="02020603050405020304" pitchFamily="18" charset="0"/>
                <a:cs typeface="Times New Roman" panose="02020603050405020304" pitchFamily="18" charset="0"/>
              </a:rPr>
              <a:t>magnitude of induced current in the rotor </a:t>
            </a:r>
            <a:r>
              <a:rPr lang="en-US" dirty="0" smtClean="0">
                <a:latin typeface="Times New Roman" panose="02020603050405020304" pitchFamily="18" charset="0"/>
                <a:cs typeface="Times New Roman" panose="02020603050405020304" pitchFamily="18" charset="0"/>
              </a:rPr>
              <a:t>loops</a:t>
            </a: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φ2 = phase angle by which the rotor current lags the rotor </a:t>
            </a:r>
            <a:r>
              <a:rPr lang="en-US" dirty="0" smtClean="0">
                <a:latin typeface="Times New Roman" panose="02020603050405020304" pitchFamily="18" charset="0"/>
                <a:cs typeface="Times New Roman" panose="02020603050405020304" pitchFamily="18" charset="0"/>
              </a:rPr>
              <a:t>voltage</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49781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505" y="416721"/>
            <a:ext cx="11377684" cy="3046988"/>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rotor accelerates under this torque. If the rotor were on frictionless bearings in a vacuum with no mechanical load attached, it would be completely free to rotate with zero resistance. </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Under </a:t>
            </a:r>
            <a:r>
              <a:rPr lang="en-US" sz="2400" dirty="0">
                <a:latin typeface="Times New Roman" panose="02020603050405020304" pitchFamily="18" charset="0"/>
                <a:cs typeface="Times New Roman" panose="02020603050405020304" pitchFamily="18" charset="0"/>
              </a:rPr>
              <a:t>this condition, the rotor would attain the same speed as the stator field, namely, the synchronous speed. At this speed, the current induced in the rotor is zero, no torque is produced, and none is required. </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Under </a:t>
            </a:r>
            <a:r>
              <a:rPr lang="en-US" sz="2400" dirty="0">
                <a:latin typeface="Times New Roman" panose="02020603050405020304" pitchFamily="18" charset="0"/>
                <a:cs typeface="Times New Roman" panose="02020603050405020304" pitchFamily="18" charset="0"/>
              </a:rPr>
              <a:t>these conditions, the rotor finds equilibrium and will continue to run at the synchronous speed.</a:t>
            </a:r>
            <a:endParaRPr lang="en-IN"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605050" y="3600694"/>
            <a:ext cx="11254853" cy="2308324"/>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the rotor is now attached to a mechanical load such as a fan, it will slow down. The stator flux, which always rotates at a constant synchronous speed, will have a relative speed with respect to the rotor. </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As </a:t>
            </a:r>
            <a:r>
              <a:rPr lang="en-US" sz="2400" dirty="0">
                <a:latin typeface="Times New Roman" panose="02020603050405020304" pitchFamily="18" charset="0"/>
                <a:cs typeface="Times New Roman" panose="02020603050405020304" pitchFamily="18" charset="0"/>
              </a:rPr>
              <a:t>a result, electromagnetically induced voltage, current, and torque are produced in the rotor. The torque produced must equal that needed to drive the load at this speed. The machine works as a motor in this condition.</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38981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5051" y="439973"/>
            <a:ext cx="11350388" cy="3416320"/>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we attach the rotor to a wind turbine and drive it faster than its synchronous speed via a step-up gear, the induced current and the torque in the rotor reverse the direction. The machine now works as the generator, converting the mechanical power of the turbine into electric power, which is delivered to the load connected to the stator terminals</a:t>
            </a:r>
            <a:r>
              <a:rPr lang="en-US" sz="2400" dirty="0" smtClean="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If the machine were connected to a grid, it would feed power into the grid. Thus, the induction machine can work as an electrical generator only at speeds higher than the synchronous speed. </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generator operation, for this reason, is often called the </a:t>
            </a:r>
            <a:r>
              <a:rPr lang="en-US" sz="2400" dirty="0" err="1">
                <a:latin typeface="Times New Roman" panose="02020603050405020304" pitchFamily="18" charset="0"/>
                <a:cs typeface="Times New Roman" panose="02020603050405020304" pitchFamily="18" charset="0"/>
              </a:rPr>
              <a:t>supersynchronous</a:t>
            </a:r>
            <a:r>
              <a:rPr lang="en-US" sz="2400" dirty="0">
                <a:latin typeface="Times New Roman" panose="02020603050405020304" pitchFamily="18" charset="0"/>
                <a:cs typeface="Times New Roman" panose="02020603050405020304" pitchFamily="18" charset="0"/>
              </a:rPr>
              <a:t> operation of the induction machine</a:t>
            </a:r>
            <a:endParaRPr lang="en-IN"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605051" y="3850270"/>
            <a:ext cx="11050137" cy="1938992"/>
          </a:xfrm>
          <a:prstGeom prst="rect">
            <a:avLst/>
          </a:prstGeom>
        </p:spPr>
        <p:txBody>
          <a:bodyPr wrap="square">
            <a:spAutoFit/>
          </a:bodyPr>
          <a:lstStyle/>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An </a:t>
            </a:r>
            <a:r>
              <a:rPr lang="en-US" sz="2400" dirty="0">
                <a:latin typeface="Times New Roman" panose="02020603050405020304" pitchFamily="18" charset="0"/>
                <a:cs typeface="Times New Roman" panose="02020603050405020304" pitchFamily="18" charset="0"/>
              </a:rPr>
              <a:t>induction machine needs no electrical connection between the stator and the rotor. Its operation is entirely based on electromagnetic induction; hence, the name. </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absence of rubbing electrical </a:t>
            </a:r>
            <a:r>
              <a:rPr lang="en-US" sz="2400" dirty="0" smtClean="0">
                <a:latin typeface="Times New Roman" panose="02020603050405020304" pitchFamily="18" charset="0"/>
                <a:cs typeface="Times New Roman" panose="02020603050405020304" pitchFamily="18" charset="0"/>
              </a:rPr>
              <a:t>contacts </a:t>
            </a:r>
            <a:r>
              <a:rPr lang="en-US" sz="2400" dirty="0">
                <a:latin typeface="Times New Roman" panose="02020603050405020304" pitchFamily="18" charset="0"/>
                <a:cs typeface="Times New Roman" panose="02020603050405020304" pitchFamily="18" charset="0"/>
              </a:rPr>
              <a:t>and simplicity of its construction make the induction generator a very robust, reliable, and low-cost machine. For this reason, it is widely used in numerous industrial applications</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003305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9641" y="500629"/>
            <a:ext cx="11145672" cy="2308324"/>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slip is positive in the motoring mode and negative in the generating mode. </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both modes, a higher rotor slip induces a proportionally higher current in the rotor, which results in greater electromechanical power conversion. </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both modes, the value of slip is generally a few to several percent. Higher slips, however, result in greater electrical loss, which must be effectively dissipated from the rotor to keep the operating temperature within the allowable limit</a:t>
            </a:r>
            <a:r>
              <a:rPr lang="en-US" dirty="0"/>
              <a:t>.</a:t>
            </a:r>
            <a:endParaRPr lang="en-IN" dirty="0"/>
          </a:p>
        </p:txBody>
      </p:sp>
      <p:sp>
        <p:nvSpPr>
          <p:cNvPr id="3" name="Rectangle 2"/>
          <p:cNvSpPr/>
          <p:nvPr/>
        </p:nvSpPr>
        <p:spPr>
          <a:xfrm>
            <a:off x="659641" y="2939534"/>
            <a:ext cx="10913659" cy="3416320"/>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induction generator feeding a 60-Hz grid must run at a speed higher than 3600 rpm in a 2-pole design, 1800 rpm in a 4-pole design, and 1200 rpm in a 6- pole design. </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wind turbine speed, on the other hand, varies from a few hundred rpm in kW-range machines to a few tens of rpm in MW-range machines. </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wind turbine, therefore, must interface the generator via a mechanical gear. As this </a:t>
            </a:r>
            <a:r>
              <a:rPr lang="en-US" sz="2400" dirty="0" smtClean="0">
                <a:latin typeface="Times New Roman" panose="02020603050405020304" pitchFamily="18" charset="0"/>
                <a:cs typeface="Times New Roman" panose="02020603050405020304" pitchFamily="18" charset="0"/>
              </a:rPr>
              <a:t>somewhat </a:t>
            </a:r>
            <a:r>
              <a:rPr lang="en-US" sz="2400" dirty="0">
                <a:latin typeface="Times New Roman" panose="02020603050405020304" pitchFamily="18" charset="0"/>
                <a:cs typeface="Times New Roman" panose="02020603050405020304" pitchFamily="18" charset="0"/>
              </a:rPr>
              <a:t>degrades efficiency and reliability, many small stand-alone plants operate with custom-designed generators operating at lower speeds without any mechanical gear. </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87422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68991" y="732927"/>
            <a:ext cx="10235821" cy="4600575"/>
          </a:xfrm>
          <a:prstGeom prst="rect">
            <a:avLst/>
          </a:prstGeom>
        </p:spPr>
      </p:pic>
      <p:sp>
        <p:nvSpPr>
          <p:cNvPr id="3" name="Rectangle 2"/>
          <p:cNvSpPr/>
          <p:nvPr/>
        </p:nvSpPr>
        <p:spPr>
          <a:xfrm>
            <a:off x="1992573" y="5507841"/>
            <a:ext cx="8379726" cy="707886"/>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FIGURE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Torque vs. speed characteristic of the induction machine in three operating modes.</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3728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3930" y="432895"/>
            <a:ext cx="6063711" cy="461665"/>
          </a:xfrm>
          <a:prstGeom prst="rect">
            <a:avLst/>
          </a:prstGeom>
        </p:spPr>
        <p:txBody>
          <a:bodyPr wrap="none">
            <a:spAutoFit/>
          </a:bodyPr>
          <a:lstStyle/>
          <a:p>
            <a:r>
              <a:rPr lang="en-IN" sz="2400" b="1" dirty="0">
                <a:latin typeface="Times New Roman" panose="02020603050405020304" pitchFamily="18" charset="0"/>
                <a:cs typeface="Times New Roman" panose="02020603050405020304" pitchFamily="18" charset="0"/>
              </a:rPr>
              <a:t>DOUBLY FED INDUCTION GENERATOR</a:t>
            </a:r>
          </a:p>
        </p:txBody>
      </p:sp>
      <p:sp>
        <p:nvSpPr>
          <p:cNvPr id="4" name="Rectangle 3"/>
          <p:cNvSpPr/>
          <p:nvPr/>
        </p:nvSpPr>
        <p:spPr>
          <a:xfrm>
            <a:off x="493930" y="3960841"/>
            <a:ext cx="11063783" cy="2246769"/>
          </a:xfrm>
          <a:prstGeom prst="rect">
            <a:avLst/>
          </a:prstGeom>
        </p:spPr>
        <p:txBody>
          <a:bodyPr wrap="square">
            <a:spAutoFit/>
          </a:bodyPr>
          <a:lstStyle/>
          <a:p>
            <a:pPr marL="34290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primary advantage of doubly-fed induction generators when used in wind turbines is that they allow the amplitude and frequency of their output voltages to be maintained at a constant value, no matter the speed of the wind blowing on the wind turbine rotor. </a:t>
            </a:r>
            <a:endParaRPr lang="en-US" sz="20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Because </a:t>
            </a:r>
            <a:r>
              <a:rPr lang="en-US" sz="2000" dirty="0">
                <a:latin typeface="Times New Roman" panose="02020603050405020304" pitchFamily="18" charset="0"/>
                <a:cs typeface="Times New Roman" panose="02020603050405020304" pitchFamily="18" charset="0"/>
              </a:rPr>
              <a:t>of this, doubly-fed induction generators can be directly connected to the ac power network and remain synchronized at all times with the ac power network. Other advantages include the ability to control the power factor, while keeping the power electronics devices in the wind turbine at a moderate size.</a:t>
            </a:r>
            <a:endParaRPr lang="en-IN" sz="2000" dirty="0">
              <a:latin typeface="Times New Roman" panose="02020603050405020304" pitchFamily="18" charset="0"/>
              <a:cs typeface="Times New Roman" panose="02020603050405020304" pitchFamily="18" charset="0"/>
            </a:endParaRPr>
          </a:p>
        </p:txBody>
      </p:sp>
      <p:sp>
        <p:nvSpPr>
          <p:cNvPr id="5" name="Rectangle 4"/>
          <p:cNvSpPr/>
          <p:nvPr/>
        </p:nvSpPr>
        <p:spPr>
          <a:xfrm>
            <a:off x="493930" y="1105975"/>
            <a:ext cx="10638767" cy="2862322"/>
          </a:xfrm>
          <a:prstGeom prst="rect">
            <a:avLst/>
          </a:prstGeom>
        </p:spPr>
        <p:txBody>
          <a:bodyPr wrap="square">
            <a:spAutoFit/>
          </a:bodyPr>
          <a:lstStyle/>
          <a:p>
            <a:pPr marL="342900" indent="-342900" algn="just">
              <a:buFont typeface="Arial" panose="020B0604020202020204" pitchFamily="34" charset="0"/>
              <a:buChar char="•"/>
            </a:pPr>
            <a:r>
              <a:rPr lang="en-US" sz="2000" dirty="0" smtClean="0">
                <a:solidFill>
                  <a:srgbClr val="202122"/>
                </a:solidFill>
                <a:latin typeface="Times New Roman" panose="02020603050405020304" pitchFamily="18" charset="0"/>
                <a:cs typeface="Times New Roman" panose="02020603050405020304" pitchFamily="18" charset="0"/>
              </a:rPr>
              <a:t>There </a:t>
            </a:r>
            <a:r>
              <a:rPr lang="en-US" sz="2000" dirty="0">
                <a:solidFill>
                  <a:srgbClr val="202122"/>
                </a:solidFill>
                <a:latin typeface="Times New Roman" panose="02020603050405020304" pitchFamily="18" charset="0"/>
                <a:cs typeface="Times New Roman" panose="02020603050405020304" pitchFamily="18" charset="0"/>
              </a:rPr>
              <a:t>are two three-phase windings, one stationary and one rotating, both separately connected to equipment outside the generator. Thus, the term </a:t>
            </a:r>
            <a:r>
              <a:rPr lang="en-US" sz="2000" i="1" dirty="0">
                <a:solidFill>
                  <a:srgbClr val="202122"/>
                </a:solidFill>
                <a:latin typeface="Times New Roman" panose="02020603050405020304" pitchFamily="18" charset="0"/>
                <a:cs typeface="Times New Roman" panose="02020603050405020304" pitchFamily="18" charset="0"/>
              </a:rPr>
              <a:t>doubly fed</a:t>
            </a:r>
            <a:r>
              <a:rPr lang="en-US" sz="2000" dirty="0">
                <a:solidFill>
                  <a:srgbClr val="202122"/>
                </a:solidFill>
                <a:latin typeface="Times New Roman" panose="02020603050405020304" pitchFamily="18" charset="0"/>
                <a:cs typeface="Times New Roman" panose="02020603050405020304" pitchFamily="18" charset="0"/>
              </a:rPr>
              <a:t> is used for this kind of machines.</a:t>
            </a:r>
          </a:p>
          <a:p>
            <a:pPr marL="342900" indent="-342900" algn="just">
              <a:buFont typeface="Arial" panose="020B0604020202020204" pitchFamily="34" charset="0"/>
              <a:buChar char="•"/>
            </a:pPr>
            <a:r>
              <a:rPr lang="en-US" sz="2000" dirty="0">
                <a:solidFill>
                  <a:srgbClr val="202122"/>
                </a:solidFill>
                <a:latin typeface="Times New Roman" panose="02020603050405020304" pitchFamily="18" charset="0"/>
                <a:cs typeface="Times New Roman" panose="02020603050405020304" pitchFamily="18" charset="0"/>
              </a:rPr>
              <a:t>One winding is directly connected to the output, and produces 3-phase AC power at the desired grid frequency. The other winding (traditionally called the field, but here both windings can be outputs) is connected to 3-phase AC power at variable frequency. This input power is adjusted in frequency and phase to compensate for changes in speed of the turbine</a:t>
            </a:r>
            <a:r>
              <a:rPr lang="en-US" sz="2000" dirty="0" smtClean="0">
                <a:solidFill>
                  <a:srgbClr val="202122"/>
                </a:solidFill>
                <a:latin typeface="Times New Roman" panose="02020603050405020304" pitchFamily="18" charset="0"/>
                <a:cs typeface="Times New Roman" panose="02020603050405020304" pitchFamily="18" charset="0"/>
              </a:rPr>
              <a:t>.</a:t>
            </a:r>
            <a:endParaRPr lang="en-US" sz="2000" dirty="0">
              <a:solidFill>
                <a:srgbClr val="202122"/>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dirty="0">
                <a:solidFill>
                  <a:srgbClr val="202122"/>
                </a:solidFill>
                <a:latin typeface="Times New Roman" panose="02020603050405020304" pitchFamily="18" charset="0"/>
                <a:cs typeface="Times New Roman" panose="02020603050405020304" pitchFamily="18" charset="0"/>
              </a:rPr>
              <a:t>Adjusting the frequency and phase requires an AC to DC to AC converter. This is usually constructed from very large </a:t>
            </a:r>
            <a:r>
              <a:rPr lang="en-US" sz="2000" dirty="0">
                <a:latin typeface="Times New Roman" panose="02020603050405020304" pitchFamily="18" charset="0"/>
                <a:cs typeface="Times New Roman" panose="02020603050405020304" pitchFamily="18" charset="0"/>
              </a:rPr>
              <a:t>IGBT </a:t>
            </a:r>
            <a:r>
              <a:rPr lang="en-US" sz="2000" dirty="0">
                <a:solidFill>
                  <a:srgbClr val="202122"/>
                </a:solidFill>
                <a:latin typeface="Times New Roman" panose="02020603050405020304" pitchFamily="18" charset="0"/>
                <a:cs typeface="Times New Roman" panose="02020603050405020304" pitchFamily="18" charset="0"/>
              </a:rPr>
              <a:t>semiconductors. The converter is bidirectional, and can pass power in either direction. Power can flow from this winding as well as from the output winding</a:t>
            </a:r>
            <a:endParaRPr lang="en-US" sz="2000" b="0" i="0" dirty="0">
              <a:solidFill>
                <a:srgbClr val="202122"/>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487840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5634" y="993017"/>
            <a:ext cx="4249572" cy="2978482"/>
          </a:xfrm>
          <a:prstGeom prst="rect">
            <a:avLst/>
          </a:prstGeom>
        </p:spPr>
      </p:pic>
      <p:sp>
        <p:nvSpPr>
          <p:cNvPr id="3" name="Rectangle 2"/>
          <p:cNvSpPr/>
          <p:nvPr/>
        </p:nvSpPr>
        <p:spPr>
          <a:xfrm>
            <a:off x="764267" y="4226973"/>
            <a:ext cx="5221301" cy="400110"/>
          </a:xfrm>
          <a:prstGeom prst="rect">
            <a:avLst/>
          </a:prstGeom>
        </p:spPr>
        <p:txBody>
          <a:bodyPr wrap="none">
            <a:spAutoFit/>
          </a:bodyPr>
          <a:lstStyle/>
          <a:p>
            <a:r>
              <a:rPr lang="en-US" sz="2000" dirty="0">
                <a:latin typeface="Times New Roman" panose="02020603050405020304" pitchFamily="18" charset="0"/>
                <a:cs typeface="Times New Roman" panose="02020603050405020304" pitchFamily="18" charset="0"/>
              </a:rPr>
              <a:t>Fig</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DFIG system with a back-to-back converter</a:t>
            </a:r>
            <a:endParaRPr lang="en-IN" sz="2000" dirty="0">
              <a:latin typeface="Times New Roman" panose="02020603050405020304" pitchFamily="18" charset="0"/>
              <a:cs typeface="Times New Roman" panose="02020603050405020304" pitchFamily="18" charset="0"/>
            </a:endParaRPr>
          </a:p>
        </p:txBody>
      </p:sp>
      <p:sp>
        <p:nvSpPr>
          <p:cNvPr id="4" name="Rectangle 3"/>
          <p:cNvSpPr/>
          <p:nvPr/>
        </p:nvSpPr>
        <p:spPr>
          <a:xfrm>
            <a:off x="6323463" y="365220"/>
            <a:ext cx="5113361" cy="5632311"/>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back-to-back converter consists of two converters, i.e., machine-side converter and grid-side converter that are connected </a:t>
            </a:r>
            <a:r>
              <a:rPr lang="en-US" sz="2400" dirty="0" smtClean="0">
                <a:latin typeface="Times New Roman" panose="02020603050405020304" pitchFamily="18" charset="0"/>
                <a:cs typeface="Times New Roman" panose="02020603050405020304" pitchFamily="18" charset="0"/>
              </a:rPr>
              <a:t>back-to back</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Between </a:t>
            </a:r>
            <a:r>
              <a:rPr lang="en-US" sz="2400" dirty="0">
                <a:latin typeface="Times New Roman" panose="02020603050405020304" pitchFamily="18" charset="0"/>
                <a:cs typeface="Times New Roman" panose="02020603050405020304" pitchFamily="18" charset="0"/>
              </a:rPr>
              <a:t>the two converters a dc-link capacitor is placed, as energy storage, in order to keep the voltage variations (or ripple) in the dc-link. </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With </a:t>
            </a:r>
            <a:r>
              <a:rPr lang="en-US" sz="2400" dirty="0">
                <a:latin typeface="Times New Roman" panose="02020603050405020304" pitchFamily="18" charset="0"/>
                <a:cs typeface="Times New Roman" panose="02020603050405020304" pitchFamily="18" charset="0"/>
              </a:rPr>
              <a:t>the machine-side converter it is possible to control the torque or the speed of the DFIG and also the power factor at the stator terminals, while the main objective for the grid-side converter is to keep the dc-link voltage constant.</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5247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731" y="-40943"/>
            <a:ext cx="11323092" cy="6653296"/>
          </a:xfrm>
          <a:prstGeom prst="rect">
            <a:avLst/>
          </a:prstGeom>
        </p:spPr>
        <p:txBody>
          <a:bodyPr wrap="square">
            <a:spAutoFit/>
          </a:bodyPr>
          <a:lstStyle/>
          <a:p>
            <a:pPr algn="just">
              <a:lnSpc>
                <a:spcPct val="107000"/>
              </a:lnSpc>
              <a:spcAft>
                <a:spcPts val="975"/>
              </a:spcAft>
            </a:pPr>
            <a:r>
              <a:rPr lang="en-IN" sz="2400" dirty="0">
                <a:latin typeface="Times New Roman" panose="02020603050405020304" pitchFamily="18" charset="0"/>
                <a:ea typeface="Calibri" panose="020F0502020204030204" pitchFamily="34" charset="0"/>
                <a:cs typeface="Times New Roman" panose="02020603050405020304" pitchFamily="18" charset="0"/>
              </a:rPr>
              <a:t>MPPT for WECS </a:t>
            </a:r>
            <a:endParaRPr lang="en-IN"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200000"/>
              </a:lnSpc>
              <a:spcAft>
                <a:spcPts val="975"/>
              </a:spcAft>
              <a:buFont typeface="Arial" panose="020B0604020202020204" pitchFamily="34" charset="0"/>
              <a:buChar char="•"/>
            </a:pPr>
            <a:r>
              <a:rPr lang="en-IN" sz="2400" dirty="0">
                <a:latin typeface="Times New Roman" panose="02020603050405020304" pitchFamily="18" charset="0"/>
                <a:ea typeface="Calibri" panose="020F0502020204030204" pitchFamily="34" charset="0"/>
                <a:cs typeface="Times New Roman" panose="02020603050405020304" pitchFamily="18" charset="0"/>
              </a:rPr>
              <a:t>MPPT controllers are used for extracting maximum power from the WECS using different generators such as permanent magnet synchronous generators (PMSG), squirrel cage induction generators (SCIG) and doubly fed induction generator (DFIG). </a:t>
            </a:r>
            <a:endParaRPr lang="en-IN"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200000"/>
              </a:lnSpc>
              <a:spcAft>
                <a:spcPts val="975"/>
              </a:spcAft>
              <a:buFont typeface="Arial" panose="020B0604020202020204" pitchFamily="34" charset="0"/>
              <a:buChar char="•"/>
            </a:pPr>
            <a:r>
              <a:rPr lang="en-IN" sz="2400" dirty="0" smtClean="0">
                <a:latin typeface="Times New Roman" panose="02020603050405020304" pitchFamily="18" charset="0"/>
                <a:ea typeface="Calibri" panose="020F0502020204030204" pitchFamily="34" charset="0"/>
                <a:cs typeface="Times New Roman" panose="02020603050405020304" pitchFamily="18" charset="0"/>
              </a:rPr>
              <a:t>The </a:t>
            </a:r>
            <a:r>
              <a:rPr lang="en-IN" sz="2400" dirty="0">
                <a:latin typeface="Times New Roman" panose="02020603050405020304" pitchFamily="18" charset="0"/>
                <a:ea typeface="Calibri" panose="020F0502020204030204" pitchFamily="34" charset="0"/>
                <a:cs typeface="Times New Roman" panose="02020603050405020304" pitchFamily="18" charset="0"/>
              </a:rPr>
              <a:t>MPPT controllers can be classified into three main control methods, namely tip speed ratio (TSR) control, power signal feedback (PSF) control and hill-climb search (HCS) </a:t>
            </a:r>
            <a:r>
              <a:rPr lang="en-IN" sz="2400" dirty="0" err="1" smtClean="0">
                <a:latin typeface="Times New Roman" panose="02020603050405020304" pitchFamily="18" charset="0"/>
                <a:ea typeface="Calibri" panose="020F0502020204030204" pitchFamily="34" charset="0"/>
                <a:cs typeface="Times New Roman" panose="02020603050405020304" pitchFamily="18" charset="0"/>
              </a:rPr>
              <a:t>control.The</a:t>
            </a:r>
            <a:r>
              <a:rPr lang="en-IN"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IN" sz="2400" dirty="0">
                <a:latin typeface="Times New Roman" panose="02020603050405020304" pitchFamily="18" charset="0"/>
                <a:ea typeface="Calibri" panose="020F0502020204030204" pitchFamily="34" charset="0"/>
                <a:cs typeface="Times New Roman" panose="02020603050405020304" pitchFamily="18" charset="0"/>
              </a:rPr>
              <a:t>energy produced from wind source depends upon the accuracy with which the peak power points are tracked by the MPPT controller of the WECS control system irrespective of the type of generator used.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746456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204716" y="1434222"/>
            <a:ext cx="5491518" cy="3874757"/>
          </a:xfrm>
          <a:prstGeom prst="rect">
            <a:avLst/>
          </a:prstGeom>
        </p:spPr>
      </p:pic>
      <p:sp>
        <p:nvSpPr>
          <p:cNvPr id="3" name="Rectangle 2"/>
          <p:cNvSpPr/>
          <p:nvPr/>
        </p:nvSpPr>
        <p:spPr>
          <a:xfrm>
            <a:off x="5696234" y="908362"/>
            <a:ext cx="6096000" cy="4695709"/>
          </a:xfrm>
          <a:prstGeom prst="rect">
            <a:avLst/>
          </a:prstGeom>
        </p:spPr>
        <p:txBody>
          <a:bodyPr>
            <a:spAutoFit/>
          </a:bodyPr>
          <a:lstStyle/>
          <a:p>
            <a:pPr algn="just">
              <a:lnSpc>
                <a:spcPct val="107000"/>
              </a:lnSpc>
              <a:spcAft>
                <a:spcPts val="975"/>
              </a:spcAft>
            </a:pPr>
            <a:r>
              <a:rPr lang="en-IN" sz="2400" dirty="0">
                <a:latin typeface="Times New Roman" panose="02020603050405020304" pitchFamily="18" charset="0"/>
                <a:ea typeface="Calibri" panose="020F0502020204030204" pitchFamily="34" charset="0"/>
                <a:cs typeface="Times New Roman" panose="02020603050405020304" pitchFamily="18" charset="0"/>
              </a:rPr>
              <a:t>In the TSR control method, the rotational speed of the generator is regulated in order to maintain the tip speed ratio to an optimum value during which the power extracted attains the maximum</a:t>
            </a:r>
            <a:r>
              <a:rPr lang="en-IN" sz="24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975"/>
              </a:spcAft>
            </a:pPr>
            <a:r>
              <a:rPr lang="en-IN"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IN" sz="2400" dirty="0">
                <a:latin typeface="Times New Roman" panose="02020603050405020304" pitchFamily="18" charset="0"/>
                <a:ea typeface="Calibri" panose="020F0502020204030204" pitchFamily="34" charset="0"/>
                <a:cs typeface="Times New Roman" panose="02020603050405020304" pitchFamily="18" charset="0"/>
              </a:rPr>
              <a:t>In this method in order to obtain the maximum output power, the speed from both wind and the turbine are required along with the optimal value of the TSR of the turbine</a:t>
            </a:r>
            <a:r>
              <a:rPr lang="en-IN" sz="24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975"/>
              </a:spcAft>
            </a:pPr>
            <a:r>
              <a:rPr lang="en-IN"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IN" sz="2400" dirty="0">
                <a:latin typeface="Times New Roman" panose="02020603050405020304" pitchFamily="18" charset="0"/>
                <a:ea typeface="Calibri" panose="020F0502020204030204" pitchFamily="34" charset="0"/>
                <a:cs typeface="Times New Roman" panose="02020603050405020304" pitchFamily="18" charset="0"/>
              </a:rPr>
              <a:t>The block diagram of a WECS with TSR control is shown in Fig.</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765218" y="5262177"/>
            <a:ext cx="3701206" cy="388696"/>
          </a:xfrm>
          <a:prstGeom prst="rect">
            <a:avLst/>
          </a:prstGeom>
        </p:spPr>
        <p:txBody>
          <a:bodyPr wrap="none">
            <a:spAutoFit/>
          </a:bodyPr>
          <a:lstStyle/>
          <a:p>
            <a:pPr algn="ctr">
              <a:lnSpc>
                <a:spcPct val="107000"/>
              </a:lnSpc>
              <a:spcAft>
                <a:spcPts val="975"/>
              </a:spcAft>
            </a:pPr>
            <a:r>
              <a:rPr lang="en-IN" dirty="0">
                <a:latin typeface="Times New Roman" panose="02020603050405020304" pitchFamily="18" charset="0"/>
                <a:ea typeface="Calibri" panose="020F0502020204030204" pitchFamily="34" charset="0"/>
                <a:cs typeface="Times New Roman" panose="02020603050405020304" pitchFamily="18" charset="0"/>
              </a:rPr>
              <a:t>Fig.: Tip speed ratio control of WECS</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47974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5994" y="754648"/>
            <a:ext cx="10886364" cy="1258421"/>
          </a:xfrm>
          <a:prstGeom prst="rect">
            <a:avLst/>
          </a:prstGeom>
        </p:spPr>
        <p:txBody>
          <a:bodyPr wrap="square">
            <a:spAutoFit/>
          </a:bodyPr>
          <a:lstStyle/>
          <a:p>
            <a:pPr marL="342900" indent="-342900" algn="just">
              <a:lnSpc>
                <a:spcPct val="107000"/>
              </a:lnSpc>
              <a:spcAft>
                <a:spcPts val="975"/>
              </a:spcAft>
              <a:buFont typeface="Arial" panose="020B0604020202020204" pitchFamily="34" charset="0"/>
              <a:buChar char="•"/>
            </a:pPr>
            <a:r>
              <a:rPr lang="en-IN" sz="2400" dirty="0">
                <a:latin typeface="Times New Roman" panose="02020603050405020304" pitchFamily="18" charset="0"/>
                <a:ea typeface="Calibri" panose="020F0502020204030204" pitchFamily="34" charset="0"/>
                <a:cs typeface="Times New Roman" panose="02020603050405020304" pitchFamily="18" charset="0"/>
              </a:rPr>
              <a:t>This method is simple, however, it requires the measurement of wind speed consistently and accurately which complicates its use in the reality, as well as increases the system cost.</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994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8034" y="500665"/>
            <a:ext cx="10831131" cy="5681193"/>
          </a:xfrm>
          <a:prstGeom prst="rect">
            <a:avLst/>
          </a:prstGeom>
        </p:spPr>
      </p:pic>
    </p:spTree>
    <p:extLst>
      <p:ext uri="{BB962C8B-B14F-4D97-AF65-F5344CB8AC3E}">
        <p14:creationId xmlns:p14="http://schemas.microsoft.com/office/powerpoint/2010/main" val="272328132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6687" y="696036"/>
            <a:ext cx="4581098" cy="6075509"/>
          </a:xfrm>
          <a:prstGeom prst="rect">
            <a:avLst/>
          </a:prstGeom>
        </p:spPr>
        <p:txBody>
          <a:bodyPr wrap="square">
            <a:spAutoFit/>
          </a:bodyPr>
          <a:lstStyle/>
          <a:p>
            <a:pPr marL="342900" indent="-342900" algn="just">
              <a:lnSpc>
                <a:spcPct val="107000"/>
              </a:lnSpc>
              <a:spcAft>
                <a:spcPts val="975"/>
              </a:spcAft>
              <a:buFont typeface="Arial" panose="020B0604020202020204" pitchFamily="34" charset="0"/>
              <a:buChar char="•"/>
            </a:pPr>
            <a:r>
              <a:rPr lang="en-IN" sz="2000" dirty="0">
                <a:latin typeface="Times New Roman" panose="02020603050405020304" pitchFamily="18" charset="0"/>
                <a:ea typeface="Calibri" panose="020F0502020204030204" pitchFamily="34" charset="0"/>
                <a:cs typeface="Times New Roman" panose="02020603050405020304" pitchFamily="18" charset="0"/>
              </a:rPr>
              <a:t>In PSF control, it is required to have the knowledge of the wind turbine’s maximum power curve, and track this curve through its control mechanisms</a:t>
            </a:r>
            <a:r>
              <a:rPr lang="en-IN" sz="2000" dirty="0" smtClean="0">
                <a:latin typeface="Times New Roman" panose="02020603050405020304" pitchFamily="18" charset="0"/>
                <a:ea typeface="Calibri" panose="020F0502020204030204" pitchFamily="34" charset="0"/>
                <a:cs typeface="Times New Roman" panose="02020603050405020304" pitchFamily="18" charset="0"/>
              </a:rPr>
              <a:t>.</a:t>
            </a:r>
          </a:p>
          <a:p>
            <a:pPr marL="342900" indent="-342900" algn="just">
              <a:lnSpc>
                <a:spcPct val="107000"/>
              </a:lnSpc>
              <a:spcAft>
                <a:spcPts val="975"/>
              </a:spcAft>
              <a:buFont typeface="Arial" panose="020B0604020202020204" pitchFamily="34" charset="0"/>
              <a:buChar char="•"/>
            </a:pPr>
            <a:r>
              <a:rPr lang="en-IN"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IN" sz="2000" dirty="0">
                <a:latin typeface="Times New Roman" panose="02020603050405020304" pitchFamily="18" charset="0"/>
                <a:ea typeface="Calibri" panose="020F0502020204030204" pitchFamily="34" charset="0"/>
                <a:cs typeface="Times New Roman" panose="02020603050405020304" pitchFamily="18" charset="0"/>
              </a:rPr>
              <a:t>The maximum power curves need to be obtained via simulations or off-line experiment on individual wind turbines. </a:t>
            </a:r>
            <a:endParaRPr lang="en-IN" sz="20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Aft>
                <a:spcPts val="975"/>
              </a:spcAft>
              <a:buFont typeface="Arial" panose="020B0604020202020204" pitchFamily="34" charset="0"/>
              <a:buChar char="•"/>
            </a:pPr>
            <a:r>
              <a:rPr lang="en-IN" sz="2000" dirty="0" smtClean="0">
                <a:latin typeface="Times New Roman" panose="02020603050405020304" pitchFamily="18" charset="0"/>
                <a:ea typeface="Calibri" panose="020F0502020204030204" pitchFamily="34" charset="0"/>
                <a:cs typeface="Times New Roman" panose="02020603050405020304" pitchFamily="18" charset="0"/>
              </a:rPr>
              <a:t>In </a:t>
            </a:r>
            <a:r>
              <a:rPr lang="en-IN" sz="2000" dirty="0">
                <a:latin typeface="Times New Roman" panose="02020603050405020304" pitchFamily="18" charset="0"/>
                <a:ea typeface="Calibri" panose="020F0502020204030204" pitchFamily="34" charset="0"/>
                <a:cs typeface="Times New Roman" panose="02020603050405020304" pitchFamily="18" charset="0"/>
              </a:rPr>
              <a:t>this method, reference power is generated either using a recorded maximum power curve or using the mechanical power equation of the wind turbine where wind speed or the rotor speed is used as the input</a:t>
            </a:r>
            <a:r>
              <a:rPr lang="en-IN" sz="2000" dirty="0" smtClean="0">
                <a:latin typeface="Times New Roman" panose="02020603050405020304" pitchFamily="18" charset="0"/>
                <a:ea typeface="Calibri" panose="020F0502020204030204" pitchFamily="34" charset="0"/>
                <a:cs typeface="Times New Roman" panose="02020603050405020304" pitchFamily="18" charset="0"/>
              </a:rPr>
              <a:t>.</a:t>
            </a:r>
          </a:p>
          <a:p>
            <a:pPr marL="342900" indent="-342900" algn="just">
              <a:lnSpc>
                <a:spcPct val="107000"/>
              </a:lnSpc>
              <a:spcAft>
                <a:spcPts val="975"/>
              </a:spcAft>
              <a:buFont typeface="Arial" panose="020B0604020202020204" pitchFamily="34" charset="0"/>
              <a:buChar char="•"/>
            </a:pPr>
            <a:r>
              <a:rPr lang="en-IN"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IN" sz="2000" dirty="0">
                <a:latin typeface="Times New Roman" panose="02020603050405020304" pitchFamily="18" charset="0"/>
                <a:ea typeface="Calibri" panose="020F0502020204030204" pitchFamily="34" charset="0"/>
                <a:cs typeface="Times New Roman" panose="02020603050405020304" pitchFamily="18" charset="0"/>
              </a:rPr>
              <a:t>Figure, shows the block diagram of a WECS with PSF controller for maximum power extraction.</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p:nvPr/>
        </p:nvPicPr>
        <p:blipFill>
          <a:blip r:embed="rId2"/>
          <a:stretch>
            <a:fillRect/>
          </a:stretch>
        </p:blipFill>
        <p:spPr>
          <a:xfrm>
            <a:off x="6173622" y="1333925"/>
            <a:ext cx="5822760" cy="3388199"/>
          </a:xfrm>
          <a:prstGeom prst="rect">
            <a:avLst/>
          </a:prstGeom>
        </p:spPr>
      </p:pic>
      <p:sp>
        <p:nvSpPr>
          <p:cNvPr id="4" name="Rectangle 3"/>
          <p:cNvSpPr/>
          <p:nvPr/>
        </p:nvSpPr>
        <p:spPr>
          <a:xfrm>
            <a:off x="7376842" y="4995214"/>
            <a:ext cx="3416320" cy="388696"/>
          </a:xfrm>
          <a:prstGeom prst="rect">
            <a:avLst/>
          </a:prstGeom>
        </p:spPr>
        <p:txBody>
          <a:bodyPr wrap="none">
            <a:spAutoFit/>
          </a:bodyPr>
          <a:lstStyle/>
          <a:p>
            <a:pPr algn="ctr">
              <a:lnSpc>
                <a:spcPct val="107000"/>
              </a:lnSpc>
              <a:spcAft>
                <a:spcPts val="975"/>
              </a:spcAft>
            </a:pPr>
            <a:r>
              <a:rPr lang="en-IN" dirty="0">
                <a:latin typeface="Times New Roman" panose="02020603050405020304" pitchFamily="18" charset="0"/>
                <a:ea typeface="Calibri" panose="020F0502020204030204" pitchFamily="34" charset="0"/>
                <a:cs typeface="Times New Roman" panose="02020603050405020304" pitchFamily="18" charset="0"/>
              </a:rPr>
              <a:t>Fig: Power signal feedback control</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178840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251" y="542077"/>
            <a:ext cx="3280898" cy="461665"/>
          </a:xfrm>
          <a:prstGeom prst="rect">
            <a:avLst/>
          </a:prstGeom>
        </p:spPr>
        <p:txBody>
          <a:bodyPr wrap="none">
            <a:spAutoFit/>
          </a:bodyPr>
          <a:lstStyle/>
          <a:p>
            <a:r>
              <a:rPr lang="en-IN" sz="2400" b="1" dirty="0">
                <a:latin typeface="Times New Roman" panose="02020603050405020304" pitchFamily="18" charset="0"/>
                <a:ea typeface="Calibri" panose="020F0502020204030204" pitchFamily="34" charset="0"/>
              </a:rPr>
              <a:t>HCS control algorithm </a:t>
            </a:r>
            <a:endParaRPr lang="en-IN" sz="2400" b="1" dirty="0"/>
          </a:p>
        </p:txBody>
      </p:sp>
      <p:pic>
        <p:nvPicPr>
          <p:cNvPr id="3" name="Picture 2"/>
          <p:cNvPicPr/>
          <p:nvPr/>
        </p:nvPicPr>
        <p:blipFill>
          <a:blip r:embed="rId2"/>
          <a:stretch>
            <a:fillRect/>
          </a:stretch>
        </p:blipFill>
        <p:spPr>
          <a:xfrm>
            <a:off x="1379036" y="2106091"/>
            <a:ext cx="8638421" cy="3161945"/>
          </a:xfrm>
          <a:prstGeom prst="rect">
            <a:avLst/>
          </a:prstGeom>
        </p:spPr>
      </p:pic>
      <p:sp>
        <p:nvSpPr>
          <p:cNvPr id="4" name="Rectangle 3"/>
          <p:cNvSpPr/>
          <p:nvPr/>
        </p:nvSpPr>
        <p:spPr>
          <a:xfrm>
            <a:off x="4124792" y="5691249"/>
            <a:ext cx="2768707" cy="388696"/>
          </a:xfrm>
          <a:prstGeom prst="rect">
            <a:avLst/>
          </a:prstGeom>
        </p:spPr>
        <p:txBody>
          <a:bodyPr wrap="none">
            <a:spAutoFit/>
          </a:bodyPr>
          <a:lstStyle/>
          <a:p>
            <a:pPr algn="ctr">
              <a:lnSpc>
                <a:spcPct val="107000"/>
              </a:lnSpc>
              <a:spcAft>
                <a:spcPts val="975"/>
              </a:spcAft>
            </a:pPr>
            <a:r>
              <a:rPr lang="en-IN" dirty="0">
                <a:latin typeface="Times New Roman" panose="02020603050405020304" pitchFamily="18" charset="0"/>
                <a:ea typeface="Calibri" panose="020F0502020204030204" pitchFamily="34" charset="0"/>
                <a:cs typeface="Times New Roman" panose="02020603050405020304" pitchFamily="18" charset="0"/>
              </a:rPr>
              <a:t>Fig. : HCS control principle</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060667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2305547" y="1531036"/>
            <a:ext cx="6497259" cy="2754361"/>
          </a:xfrm>
          <a:prstGeom prst="rect">
            <a:avLst/>
          </a:prstGeom>
        </p:spPr>
      </p:pic>
      <p:sp>
        <p:nvSpPr>
          <p:cNvPr id="3" name="Rectangle 2"/>
          <p:cNvSpPr/>
          <p:nvPr/>
        </p:nvSpPr>
        <p:spPr>
          <a:xfrm>
            <a:off x="3301107" y="4476598"/>
            <a:ext cx="4143122" cy="388696"/>
          </a:xfrm>
          <a:prstGeom prst="rect">
            <a:avLst/>
          </a:prstGeom>
        </p:spPr>
        <p:txBody>
          <a:bodyPr wrap="none">
            <a:spAutoFit/>
          </a:bodyPr>
          <a:lstStyle/>
          <a:p>
            <a:pPr algn="ctr">
              <a:lnSpc>
                <a:spcPct val="107000"/>
              </a:lnSpc>
              <a:spcAft>
                <a:spcPts val="975"/>
              </a:spcAft>
            </a:pPr>
            <a:r>
              <a:rPr lang="en-IN" dirty="0">
                <a:latin typeface="Times New Roman" panose="02020603050405020304" pitchFamily="18" charset="0"/>
                <a:ea typeface="Calibri" panose="020F0502020204030204" pitchFamily="34" charset="0"/>
                <a:cs typeface="Times New Roman" panose="02020603050405020304" pitchFamily="18" charset="0"/>
              </a:rPr>
              <a:t>Fig. : WECS with hill climb search control</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199897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7630" y="545346"/>
            <a:ext cx="11009194" cy="2324675"/>
          </a:xfrm>
          <a:prstGeom prst="rect">
            <a:avLst/>
          </a:prstGeom>
        </p:spPr>
        <p:txBody>
          <a:bodyPr wrap="square">
            <a:spAutoFit/>
          </a:bodyPr>
          <a:lstStyle/>
          <a:p>
            <a:pPr algn="just">
              <a:lnSpc>
                <a:spcPct val="107000"/>
              </a:lnSpc>
              <a:spcAft>
                <a:spcPts val="975"/>
              </a:spcAft>
            </a:pPr>
            <a:r>
              <a:rPr lang="en-IN" sz="2400" b="1" u="dash"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wind farm</a:t>
            </a:r>
            <a:r>
              <a:rPr lang="en-IN" sz="2400" u="dash"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Aft>
                <a:spcPts val="975"/>
              </a:spcAft>
              <a:buFont typeface="Arial" panose="020B0604020202020204" pitchFamily="34" charset="0"/>
              <a:buChar char="•"/>
            </a:pPr>
            <a:r>
              <a:rPr lang="en-IN" sz="2400" dirty="0">
                <a:latin typeface="Times New Roman" panose="02020603050405020304" pitchFamily="18" charset="0"/>
                <a:ea typeface="Calibri" panose="020F0502020204030204" pitchFamily="34" charset="0"/>
                <a:cs typeface="Times New Roman" panose="02020603050405020304" pitchFamily="18" charset="0"/>
              </a:rPr>
              <a:t>     </a:t>
            </a:r>
            <a:r>
              <a:rPr lang="en-I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IN"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wind farm</a:t>
            </a:r>
            <a:r>
              <a:rPr lang="en-I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or </a:t>
            </a:r>
            <a:r>
              <a:rPr lang="en-IN"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wind park</a:t>
            </a:r>
            <a:r>
              <a:rPr lang="en-I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also called a </a:t>
            </a:r>
            <a:r>
              <a:rPr lang="en-IN"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wind power station</a:t>
            </a:r>
            <a:r>
              <a:rPr lang="en-I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or </a:t>
            </a:r>
            <a:r>
              <a:rPr lang="en-IN"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wind power plant</a:t>
            </a:r>
            <a:r>
              <a:rPr lang="en-I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is a group of wind turbines in the same location used to produce electricity. </a:t>
            </a:r>
            <a:endParaRPr lang="en-IN"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lnSpc>
                <a:spcPct val="107000"/>
              </a:lnSpc>
              <a:spcAft>
                <a:spcPts val="975"/>
              </a:spcAft>
              <a:buFont typeface="Arial" panose="020B0604020202020204" pitchFamily="34" charset="0"/>
              <a:buChar char="•"/>
            </a:pPr>
            <a:r>
              <a:rPr lang="en-IN"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Wind </a:t>
            </a:r>
            <a:r>
              <a:rPr lang="en-I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farms vary in size from a small number of turbines to several hundred wind turbines covering an extensive area. Wind farms can be either onshore or offshore.</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652818" y="3004235"/>
            <a:ext cx="10558818" cy="1938992"/>
          </a:xfrm>
          <a:prstGeom prst="rect">
            <a:avLst/>
          </a:prstGeom>
        </p:spPr>
        <p:txBody>
          <a:bodyPr wrap="square">
            <a:spAutoFit/>
          </a:bodyPr>
          <a:lstStyle/>
          <a:p>
            <a:pPr marL="342900" indent="-342900" algn="just">
              <a:buFont typeface="Arial" panose="020B0604020202020204" pitchFamily="34" charset="0"/>
              <a:buChar char="•"/>
            </a:pPr>
            <a:r>
              <a:rPr lang="en-I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Many of the largest operational onshore wind farms are located in China, India, and the United States.</a:t>
            </a:r>
            <a:r>
              <a:rPr lang="en-I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IN"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n-IN"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Because </a:t>
            </a:r>
            <a:r>
              <a:rPr lang="en-I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they require no fuel, wind farms have less impact on the environment than many other forms of power generation and are often referred to as a good source of green energy. </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868391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6685" y="606382"/>
            <a:ext cx="11091081" cy="6137706"/>
          </a:xfrm>
          <a:prstGeom prst="rect">
            <a:avLst/>
          </a:prstGeom>
        </p:spPr>
        <p:txBody>
          <a:bodyPr wrap="square">
            <a:spAutoFit/>
          </a:bodyPr>
          <a:lstStyle/>
          <a:p>
            <a:pPr algn="just">
              <a:lnSpc>
                <a:spcPct val="107000"/>
              </a:lnSpc>
              <a:spcAft>
                <a:spcPts val="975"/>
              </a:spcAft>
            </a:pPr>
            <a:r>
              <a:rPr lang="en-IN" sz="2400" b="1" dirty="0" smtClean="0">
                <a:latin typeface="Times New Roman" panose="02020603050405020304" pitchFamily="18" charset="0"/>
                <a:ea typeface="Calibri" panose="020F0502020204030204" pitchFamily="34" charset="0"/>
                <a:cs typeface="Times New Roman" panose="02020603050405020304" pitchFamily="18" charset="0"/>
              </a:rPr>
              <a:t>How </a:t>
            </a:r>
            <a:r>
              <a:rPr lang="en-IN" sz="2400" b="1" dirty="0">
                <a:latin typeface="Times New Roman" panose="02020603050405020304" pitchFamily="18" charset="0"/>
                <a:ea typeface="Calibri" panose="020F0502020204030204" pitchFamily="34" charset="0"/>
                <a:cs typeface="Times New Roman" panose="02020603050405020304" pitchFamily="18" charset="0"/>
              </a:rPr>
              <a:t>many turbines can be installed at a given site</a:t>
            </a:r>
            <a:r>
              <a:rPr lang="en-IN" sz="2400" b="1"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975"/>
              </a:spcAft>
            </a:pPr>
            <a:r>
              <a:rPr lang="en-IN" dirty="0" smtClean="0">
                <a:latin typeface="Times New Roman" panose="02020603050405020304" pitchFamily="18" charset="0"/>
                <a:ea typeface="Calibri" panose="020F0502020204030204" pitchFamily="34" charset="0"/>
                <a:cs typeface="Times New Roman" panose="02020603050405020304" pitchFamily="18" charset="0"/>
              </a:rPr>
              <a:t> </a:t>
            </a:r>
            <a:r>
              <a:rPr lang="en-IN"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IN" sz="2400" dirty="0">
                <a:latin typeface="Times New Roman" panose="02020603050405020304" pitchFamily="18" charset="0"/>
                <a:ea typeface="Calibri" panose="020F0502020204030204" pitchFamily="34" charset="0"/>
                <a:cs typeface="Times New Roman" panose="02020603050405020304" pitchFamily="18" charset="0"/>
              </a:rPr>
              <a:t>wind turbines located too close together will result in upwind turbines interfering with the wind received by those located downwind. </a:t>
            </a:r>
            <a:endParaRPr lang="en-IN" sz="2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975"/>
              </a:spcAft>
            </a:pPr>
            <a:r>
              <a:rPr lang="en-IN" sz="2400" dirty="0" smtClean="0">
                <a:latin typeface="Times New Roman" panose="02020603050405020304" pitchFamily="18" charset="0"/>
                <a:ea typeface="Calibri" panose="020F0502020204030204" pitchFamily="34" charset="0"/>
                <a:cs typeface="Times New Roman" panose="02020603050405020304" pitchFamily="18" charset="0"/>
              </a:rPr>
              <a:t>As </a:t>
            </a:r>
            <a:r>
              <a:rPr lang="en-IN" sz="2400" dirty="0">
                <a:latin typeface="Times New Roman" panose="02020603050405020304" pitchFamily="18" charset="0"/>
                <a:ea typeface="Calibri" panose="020F0502020204030204" pitchFamily="34" charset="0"/>
                <a:cs typeface="Times New Roman" panose="02020603050405020304" pitchFamily="18" charset="0"/>
              </a:rPr>
              <a:t>the wind is slowed as some of its energy is extracted by a rotor, which reduces the power available to downwind machines. Eventually, however, some distance downwind, the wind speed recovers. </a:t>
            </a:r>
            <a:endParaRPr lang="en-IN" sz="2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975"/>
              </a:spcAft>
            </a:pPr>
            <a:r>
              <a:rPr lang="en-IN" sz="2400" dirty="0" smtClean="0">
                <a:latin typeface="Times New Roman" panose="02020603050405020304" pitchFamily="18" charset="0"/>
                <a:ea typeface="Calibri" panose="020F0502020204030204" pitchFamily="34" charset="0"/>
                <a:cs typeface="Times New Roman" panose="02020603050405020304" pitchFamily="18" charset="0"/>
              </a:rPr>
              <a:t>Theoretical </a:t>
            </a:r>
            <a:r>
              <a:rPr lang="en-IN" sz="2400" dirty="0">
                <a:latin typeface="Times New Roman" panose="02020603050405020304" pitchFamily="18" charset="0"/>
                <a:ea typeface="Calibri" panose="020F0502020204030204" pitchFamily="34" charset="0"/>
                <a:cs typeface="Times New Roman" panose="02020603050405020304" pitchFamily="18" charset="0"/>
              </a:rPr>
              <a:t>studies of square arrays with uniform, equal spacing illustrate the degradation of performance when wind turbines are too close together. </a:t>
            </a:r>
            <a:endParaRPr lang="en-IN" sz="2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975"/>
              </a:spcAft>
            </a:pPr>
            <a:r>
              <a:rPr lang="en-IN" sz="2400" dirty="0" smtClean="0">
                <a:latin typeface="Times New Roman" panose="02020603050405020304" pitchFamily="18" charset="0"/>
                <a:ea typeface="Calibri" panose="020F0502020204030204" pitchFamily="34" charset="0"/>
                <a:cs typeface="Times New Roman" panose="02020603050405020304" pitchFamily="18" charset="0"/>
              </a:rPr>
              <a:t>Figure </a:t>
            </a:r>
            <a:r>
              <a:rPr lang="en-IN" sz="2400" dirty="0">
                <a:latin typeface="Times New Roman" panose="02020603050405020304" pitchFamily="18" charset="0"/>
                <a:ea typeface="Calibri" panose="020F0502020204030204" pitchFamily="34" charset="0"/>
                <a:cs typeface="Times New Roman" panose="02020603050405020304" pitchFamily="18" charset="0"/>
              </a:rPr>
              <a:t>shows array efficiency (predicted output divided by the power that would result if there were no interference) as a function of tower spacing expressed in rotor diameters. The parameter is the number of turbines in an equally-spaced array. That is, for example, a 2 × 2 array consists of four wind turbines equally spaced within a square area, while an 8 × 8 array is 64 turbines in a square area. The larger the array, the greater the interference, so array efficiency drops.</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828383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903364" y="703783"/>
            <a:ext cx="7991263" cy="4523310"/>
          </a:xfrm>
          <a:prstGeom prst="rect">
            <a:avLst/>
          </a:prstGeom>
        </p:spPr>
      </p:pic>
      <p:sp>
        <p:nvSpPr>
          <p:cNvPr id="3" name="Rectangle 2"/>
          <p:cNvSpPr/>
          <p:nvPr/>
        </p:nvSpPr>
        <p:spPr>
          <a:xfrm>
            <a:off x="2611272" y="5433886"/>
            <a:ext cx="7105934" cy="685059"/>
          </a:xfrm>
          <a:prstGeom prst="rect">
            <a:avLst/>
          </a:prstGeom>
        </p:spPr>
        <p:txBody>
          <a:bodyPr wrap="square">
            <a:spAutoFit/>
          </a:bodyPr>
          <a:lstStyle/>
          <a:p>
            <a:pPr algn="ctr">
              <a:lnSpc>
                <a:spcPct val="107000"/>
              </a:lnSpc>
              <a:spcAft>
                <a:spcPts val="975"/>
              </a:spcAft>
            </a:pPr>
            <a:r>
              <a:rPr lang="en-IN" dirty="0">
                <a:latin typeface="Times New Roman" panose="02020603050405020304" pitchFamily="18" charset="0"/>
                <a:ea typeface="Calibri" panose="020F0502020204030204" pitchFamily="34" charset="0"/>
                <a:cs typeface="Times New Roman" panose="02020603050405020304" pitchFamily="18" charset="0"/>
              </a:rPr>
              <a:t>Figure: Impact of tower spacing and array size on performance of wind turbines</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8741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4925" y="746831"/>
            <a:ext cx="4772168" cy="4548040"/>
          </a:xfrm>
          <a:prstGeom prst="rect">
            <a:avLst/>
          </a:prstGeom>
        </p:spPr>
        <p:txBody>
          <a:bodyPr wrap="square">
            <a:spAutoFit/>
          </a:bodyPr>
          <a:lstStyle/>
          <a:p>
            <a:pPr marL="342900" indent="-342900" algn="just">
              <a:lnSpc>
                <a:spcPct val="107000"/>
              </a:lnSpc>
              <a:spcAft>
                <a:spcPts val="975"/>
              </a:spcAft>
              <a:buFont typeface="Arial" panose="020B0604020202020204" pitchFamily="34" charset="0"/>
              <a:buChar char="•"/>
            </a:pPr>
            <a:r>
              <a:rPr lang="en-IN" sz="2400" dirty="0">
                <a:latin typeface="Times New Roman" panose="02020603050405020304" pitchFamily="18" charset="0"/>
                <a:ea typeface="Calibri" panose="020F0502020204030204" pitchFamily="34" charset="0"/>
                <a:cs typeface="Times New Roman" panose="02020603050405020304" pitchFamily="18" charset="0"/>
              </a:rPr>
              <a:t>Experience has yielded some rough </a:t>
            </a:r>
            <a:r>
              <a:rPr lang="en-IN" sz="2400" dirty="0" smtClean="0">
                <a:latin typeface="Times New Roman" panose="02020603050405020304" pitchFamily="18" charset="0"/>
                <a:ea typeface="Calibri" panose="020F0502020204030204" pitchFamily="34" charset="0"/>
                <a:cs typeface="Times New Roman" panose="02020603050405020304" pitchFamily="18" charset="0"/>
              </a:rPr>
              <a:t>rules of-thumb </a:t>
            </a:r>
            <a:r>
              <a:rPr lang="en-IN" sz="2400" dirty="0">
                <a:latin typeface="Times New Roman" panose="02020603050405020304" pitchFamily="18" charset="0"/>
                <a:ea typeface="Calibri" panose="020F0502020204030204" pitchFamily="34" charset="0"/>
                <a:cs typeface="Times New Roman" panose="02020603050405020304" pitchFamily="18" charset="0"/>
              </a:rPr>
              <a:t>for tower spacing of such rectangular arrays. Recommended spacing is 3–5 rotor diameters separating towers within a row and 5–9 diameters between rows. </a:t>
            </a:r>
            <a:endParaRPr lang="en-IN"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Aft>
                <a:spcPts val="975"/>
              </a:spcAft>
              <a:buFont typeface="Arial" panose="020B0604020202020204" pitchFamily="34" charset="0"/>
              <a:buChar char="•"/>
            </a:pPr>
            <a:r>
              <a:rPr lang="en-IN" sz="2400" dirty="0" smtClean="0">
                <a:latin typeface="Times New Roman" panose="02020603050405020304" pitchFamily="18" charset="0"/>
                <a:ea typeface="Calibri" panose="020F0502020204030204" pitchFamily="34" charset="0"/>
                <a:cs typeface="Times New Roman" panose="02020603050405020304" pitchFamily="18" charset="0"/>
              </a:rPr>
              <a:t>The </a:t>
            </a:r>
            <a:r>
              <a:rPr lang="en-IN" sz="2400" dirty="0">
                <a:latin typeface="Times New Roman" panose="02020603050405020304" pitchFamily="18" charset="0"/>
                <a:ea typeface="Calibri" panose="020F0502020204030204" pitchFamily="34" charset="0"/>
                <a:cs typeface="Times New Roman" panose="02020603050405020304" pitchFamily="18" charset="0"/>
              </a:rPr>
              <a:t>offsetting, or staggering, of one row of towers behind another, as illustrated in Fig.  is also common.</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p:nvPr/>
        </p:nvPicPr>
        <p:blipFill>
          <a:blip r:embed="rId2"/>
          <a:stretch>
            <a:fillRect/>
          </a:stretch>
        </p:blipFill>
        <p:spPr>
          <a:xfrm>
            <a:off x="5366698" y="515771"/>
            <a:ext cx="6411320" cy="4479310"/>
          </a:xfrm>
          <a:prstGeom prst="rect">
            <a:avLst/>
          </a:prstGeom>
        </p:spPr>
      </p:pic>
      <p:sp>
        <p:nvSpPr>
          <p:cNvPr id="4" name="Rectangle 3"/>
          <p:cNvSpPr/>
          <p:nvPr/>
        </p:nvSpPr>
        <p:spPr>
          <a:xfrm>
            <a:off x="5804848" y="5176522"/>
            <a:ext cx="6096000" cy="981423"/>
          </a:xfrm>
          <a:prstGeom prst="rect">
            <a:avLst/>
          </a:prstGeom>
        </p:spPr>
        <p:txBody>
          <a:bodyPr>
            <a:spAutoFit/>
          </a:bodyPr>
          <a:lstStyle/>
          <a:p>
            <a:pPr algn="ctr">
              <a:lnSpc>
                <a:spcPct val="107000"/>
              </a:lnSpc>
              <a:spcAft>
                <a:spcPts val="975"/>
              </a:spcAft>
            </a:pPr>
            <a:r>
              <a:rPr lang="en-IN" dirty="0">
                <a:latin typeface="Times New Roman" panose="02020603050405020304" pitchFamily="18" charset="0"/>
                <a:ea typeface="Calibri" panose="020F0502020204030204" pitchFamily="34" charset="0"/>
                <a:cs typeface="Times New Roman" panose="02020603050405020304" pitchFamily="18" charset="0"/>
              </a:rPr>
              <a:t>Figure: Optimum spacing of towers is estimated to be 3–5 rotor diameters between wind turbines within a row and 5–9 diameters between rows</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984237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5994" y="454586"/>
            <a:ext cx="11145672" cy="5699381"/>
          </a:xfrm>
          <a:prstGeom prst="rect">
            <a:avLst/>
          </a:prstGeom>
        </p:spPr>
        <p:txBody>
          <a:bodyPr wrap="square">
            <a:spAutoFit/>
          </a:bodyPr>
          <a:lstStyle/>
          <a:p>
            <a:pPr algn="just">
              <a:lnSpc>
                <a:spcPct val="107000"/>
              </a:lnSpc>
              <a:spcAft>
                <a:spcPts val="975"/>
              </a:spcAft>
            </a:pPr>
            <a:r>
              <a:rPr lang="en-IN" sz="2400" b="1" dirty="0">
                <a:latin typeface="Times New Roman" panose="02020603050405020304" pitchFamily="18" charset="0"/>
                <a:ea typeface="Calibri" panose="020F0502020204030204" pitchFamily="34" charset="0"/>
                <a:cs typeface="Times New Roman" panose="02020603050405020304" pitchFamily="18" charset="0"/>
              </a:rPr>
              <a:t>GRID INTEGRATION </a:t>
            </a:r>
            <a:endParaRPr lang="en-IN" sz="2400" b="1"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975"/>
              </a:spcAft>
            </a:pP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Aft>
                <a:spcPts val="975"/>
              </a:spcAft>
            </a:pPr>
            <a:r>
              <a:rPr lang="en-IN" sz="2400" dirty="0">
                <a:latin typeface="Times New Roman" panose="02020603050405020304" pitchFamily="18" charset="0"/>
                <a:ea typeface="Calibri" panose="020F0502020204030204" pitchFamily="34" charset="0"/>
                <a:cs typeface="Times New Roman" panose="02020603050405020304" pitchFamily="18" charset="0"/>
              </a:rPr>
              <a:t>The association of the windmill to the grid depends on the electrical generator as well as power electronic converters used</a:t>
            </a:r>
            <a:r>
              <a:rPr lang="en-IN" sz="24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200000"/>
              </a:lnSpc>
              <a:spcAft>
                <a:spcPts val="975"/>
              </a:spcAft>
            </a:pPr>
            <a:r>
              <a:rPr lang="en-IN"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IN" sz="2400" dirty="0">
                <a:latin typeface="Times New Roman" panose="02020603050405020304" pitchFamily="18" charset="0"/>
                <a:ea typeface="Calibri" panose="020F0502020204030204" pitchFamily="34" charset="0"/>
                <a:cs typeface="Times New Roman" panose="02020603050405020304" pitchFamily="18" charset="0"/>
              </a:rPr>
              <a:t>Based about the application of PE converters in the WECS, the turbine configurations can be divided into a few topologies: directly connected to the grid without any PE converter, connected via full-scale the PE converter, and connected via partially-rated PE converter. </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255723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5993" y="684115"/>
            <a:ext cx="11295797" cy="1569660"/>
          </a:xfrm>
          <a:prstGeom prst="rect">
            <a:avLst/>
          </a:prstGeom>
        </p:spPr>
        <p:txBody>
          <a:bodyPr wrap="square">
            <a:spAutoFit/>
          </a:bodyPr>
          <a:lstStyle/>
          <a:p>
            <a:pPr marL="342900" indent="-342900" algn="just">
              <a:buFont typeface="Arial" panose="020B0604020202020204" pitchFamily="34" charset="0"/>
              <a:buChar char="•"/>
            </a:pPr>
            <a:r>
              <a:rPr lang="en-IN" sz="2400" dirty="0">
                <a:latin typeface="Times New Roman" panose="02020603050405020304" pitchFamily="18" charset="0"/>
                <a:ea typeface="Calibri" panose="020F0502020204030204" pitchFamily="34" charset="0"/>
              </a:rPr>
              <a:t>As a basic, robust and reasonably low-cost program, a squirrel-cage induction generator (SCIG), as an asynchronous machine, will be connected directly towards the grid, as represented in Fig.  For a good induction generator, using a gearbox is required in order to interface the turbine speed and generator speed. </a:t>
            </a:r>
            <a:endParaRPr lang="en-IN" sz="2400" dirty="0"/>
          </a:p>
        </p:txBody>
      </p:sp>
      <p:pic>
        <p:nvPicPr>
          <p:cNvPr id="3" name="Picture 2"/>
          <p:cNvPicPr/>
          <p:nvPr/>
        </p:nvPicPr>
        <p:blipFill>
          <a:blip r:embed="rId2"/>
          <a:stretch>
            <a:fillRect/>
          </a:stretch>
        </p:blipFill>
        <p:spPr>
          <a:xfrm>
            <a:off x="2772982" y="2566987"/>
            <a:ext cx="5172075" cy="2005013"/>
          </a:xfrm>
          <a:prstGeom prst="rect">
            <a:avLst/>
          </a:prstGeom>
        </p:spPr>
      </p:pic>
      <p:sp>
        <p:nvSpPr>
          <p:cNvPr id="4" name="Rectangle 3"/>
          <p:cNvSpPr/>
          <p:nvPr/>
        </p:nvSpPr>
        <p:spPr>
          <a:xfrm>
            <a:off x="3570997" y="4885212"/>
            <a:ext cx="3576044" cy="388696"/>
          </a:xfrm>
          <a:prstGeom prst="rect">
            <a:avLst/>
          </a:prstGeom>
        </p:spPr>
        <p:txBody>
          <a:bodyPr wrap="none">
            <a:spAutoFit/>
          </a:bodyPr>
          <a:lstStyle/>
          <a:p>
            <a:pPr algn="ctr">
              <a:lnSpc>
                <a:spcPct val="107000"/>
              </a:lnSpc>
              <a:spcAft>
                <a:spcPts val="975"/>
              </a:spcAft>
            </a:pPr>
            <a:r>
              <a:rPr lang="en-IN" dirty="0">
                <a:latin typeface="Times New Roman" panose="02020603050405020304" pitchFamily="18" charset="0"/>
                <a:ea typeface="Calibri" panose="020F0502020204030204" pitchFamily="34" charset="0"/>
                <a:cs typeface="Times New Roman" panose="02020603050405020304" pitchFamily="18" charset="0"/>
              </a:rPr>
              <a:t>Fig: Wind turbine system with SCIG</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987199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867" y="344439"/>
            <a:ext cx="11555105" cy="2246769"/>
          </a:xfrm>
          <a:prstGeom prst="rect">
            <a:avLst/>
          </a:prstGeom>
        </p:spPr>
        <p:txBody>
          <a:bodyPr wrap="square">
            <a:spAutoFit/>
          </a:bodyPr>
          <a:lstStyle/>
          <a:p>
            <a:pPr marL="342900" indent="-342900" algn="just">
              <a:buFont typeface="Arial" panose="020B0604020202020204" pitchFamily="34" charset="0"/>
              <a:buChar char="•"/>
            </a:pPr>
            <a:r>
              <a:rPr lang="en-IN" sz="2000" dirty="0">
                <a:latin typeface="Times New Roman" panose="02020603050405020304" pitchFamily="18" charset="0"/>
                <a:ea typeface="Calibri" panose="020F0502020204030204" pitchFamily="34" charset="0"/>
              </a:rPr>
              <a:t>However, the configuration based with almost fixed pace is not suitable for a windmill in an increased power range as well as for locations together with widely varying the wind velocity. </a:t>
            </a:r>
            <a:endParaRPr lang="en-IN" sz="2000" dirty="0" smtClean="0">
              <a:latin typeface="Times New Roman" panose="02020603050405020304" pitchFamily="18" charset="0"/>
              <a:ea typeface="Calibri" panose="020F0502020204030204" pitchFamily="34" charset="0"/>
            </a:endParaRPr>
          </a:p>
          <a:p>
            <a:pPr marL="342900" indent="-342900" algn="just">
              <a:buFont typeface="Arial" panose="020B0604020202020204" pitchFamily="34" charset="0"/>
              <a:buChar char="•"/>
            </a:pPr>
            <a:r>
              <a:rPr lang="en-IN" sz="2000" dirty="0" smtClean="0">
                <a:latin typeface="Times New Roman" panose="02020603050405020304" pitchFamily="18" charset="0"/>
                <a:ea typeface="Calibri" panose="020F0502020204030204" pitchFamily="34" charset="0"/>
              </a:rPr>
              <a:t>Three </a:t>
            </a:r>
            <a:r>
              <a:rPr lang="en-IN" sz="2000" dirty="0">
                <a:latin typeface="Times New Roman" panose="02020603050405020304" pitchFamily="18" charset="0"/>
                <a:ea typeface="Calibri" panose="020F0502020204030204" pitchFamily="34" charset="0"/>
              </a:rPr>
              <a:t>wind turbine systems based on induction generators, while using the capability of variable-speed operation are shown in following Fig.. The wind turbine system in Fig. (a) uses a wound-rotor induction turbine (WRIG). The concept of this model is the rotor resistance might be varied electronically having a variable external rotor resistance and a PE converter. Simply by controlling the rotor coil resistance, the output of the unit will be improved over a 10 % range (speed range 2–4 %). </a:t>
            </a:r>
            <a:endParaRPr lang="en-IN" sz="2000" dirty="0"/>
          </a:p>
        </p:txBody>
      </p:sp>
      <p:sp>
        <p:nvSpPr>
          <p:cNvPr id="4" name="Rectangle 3"/>
          <p:cNvSpPr/>
          <p:nvPr/>
        </p:nvSpPr>
        <p:spPr>
          <a:xfrm>
            <a:off x="495867" y="2591208"/>
            <a:ext cx="11091081" cy="1631216"/>
          </a:xfrm>
          <a:prstGeom prst="rect">
            <a:avLst/>
          </a:prstGeom>
        </p:spPr>
        <p:txBody>
          <a:bodyPr wrap="square">
            <a:spAutoFit/>
          </a:bodyPr>
          <a:lstStyle/>
          <a:p>
            <a:pPr marL="342900" indent="-342900" algn="just">
              <a:buFont typeface="Arial" panose="020B0604020202020204" pitchFamily="34" charset="0"/>
              <a:buChar char="•"/>
            </a:pPr>
            <a:r>
              <a:rPr lang="en-IN" sz="2000" dirty="0">
                <a:latin typeface="Times New Roman" panose="02020603050405020304" pitchFamily="18" charset="0"/>
                <a:ea typeface="Calibri" panose="020F0502020204030204" pitchFamily="34" charset="0"/>
              </a:rPr>
              <a:t>Figure (b) shows a setting employing a Doubly-Fed Induction Source (DFIG) and power electronic converters that connects this rotor winding towards grid directly. On this configuration, it is quite possible to extend the speed range further without affecting the efficiency. The reason behind speed control without having loss of productivity is that fall power can follow back to the grid by the particular converter instead to be wasted in the rotor resistance. </a:t>
            </a:r>
            <a:endParaRPr lang="en-IN" sz="2000" dirty="0"/>
          </a:p>
        </p:txBody>
      </p:sp>
      <p:sp>
        <p:nvSpPr>
          <p:cNvPr id="5" name="Rectangle 4"/>
          <p:cNvSpPr/>
          <p:nvPr/>
        </p:nvSpPr>
        <p:spPr>
          <a:xfrm>
            <a:off x="625520" y="4222424"/>
            <a:ext cx="10831773" cy="1722651"/>
          </a:xfrm>
          <a:prstGeom prst="rect">
            <a:avLst/>
          </a:prstGeom>
        </p:spPr>
        <p:txBody>
          <a:bodyPr wrap="square">
            <a:spAutoFit/>
          </a:bodyPr>
          <a:lstStyle/>
          <a:p>
            <a:pPr marL="285750" indent="-285750" algn="just">
              <a:lnSpc>
                <a:spcPct val="107000"/>
              </a:lnSpc>
              <a:spcAft>
                <a:spcPts val="975"/>
              </a:spcAft>
              <a:buFont typeface="Arial" panose="020B0604020202020204" pitchFamily="34" charset="0"/>
              <a:buChar char="•"/>
            </a:pPr>
            <a:r>
              <a:rPr lang="en-IN" sz="2000" dirty="0">
                <a:latin typeface="Times New Roman" panose="02020603050405020304" pitchFamily="18" charset="0"/>
                <a:ea typeface="Calibri" panose="020F0502020204030204" pitchFamily="34" charset="0"/>
                <a:cs typeface="Times New Roman" panose="02020603050405020304" pitchFamily="18" charset="0"/>
              </a:rPr>
              <a:t>In order to solve the difficulties of using get rings and brushes one alternative is utilizing the Brushless Doubly-Fed induction generator (BDFIG), shown in Fig. (c). In this scheme, the stator coil windings (main winding) are directly connected to the grid, while three-phase auxiliary winding is connected on the electrical grid by having a PE converter. When using the appropriate control within the auxiliary winding, the user possibly can control the trigger machine at any speed virtually.</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0805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1632</TotalTime>
  <Words>7626</Words>
  <Application>Microsoft Office PowerPoint</Application>
  <PresentationFormat>Widescreen</PresentationFormat>
  <Paragraphs>340</Paragraphs>
  <Slides>103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103</vt:i4>
      </vt:variant>
    </vt:vector>
  </HeadingPairs>
  <TitlesOfParts>
    <vt:vector size="113" baseType="lpstr">
      <vt:lpstr>Arial</vt:lpstr>
      <vt:lpstr>Calibri</vt:lpstr>
      <vt:lpstr>Calibri Light</vt:lpstr>
      <vt:lpstr>Cambria Math</vt:lpstr>
      <vt:lpstr>Courier New</vt:lpstr>
      <vt:lpstr>palatino linotype</vt:lpstr>
      <vt:lpstr>Tahoma</vt:lpstr>
      <vt:lpstr>Times New Roman</vt:lpstr>
      <vt:lpstr>Wingdings</vt:lpstr>
      <vt:lpstr>Office Theme</vt:lpstr>
      <vt:lpstr>WIND ENERGY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100</cp:revision>
  <dcterms:created xsi:type="dcterms:W3CDTF">2023-08-13T18:24:45Z</dcterms:created>
  <dcterms:modified xsi:type="dcterms:W3CDTF">2024-08-28T03:54:56Z</dcterms:modified>
</cp:coreProperties>
</file>